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504" r:id="rId3"/>
    <p:sldId id="505" r:id="rId4"/>
    <p:sldId id="506" r:id="rId5"/>
    <p:sldId id="446" r:id="rId6"/>
    <p:sldId id="290" r:id="rId7"/>
    <p:sldId id="257" r:id="rId8"/>
    <p:sldId id="463" r:id="rId9"/>
    <p:sldId id="455" r:id="rId10"/>
    <p:sldId id="456" r:id="rId11"/>
    <p:sldId id="453" r:id="rId12"/>
    <p:sldId id="528" r:id="rId13"/>
    <p:sldId id="527" r:id="rId14"/>
    <p:sldId id="259" r:id="rId15"/>
    <p:sldId id="508" r:id="rId16"/>
    <p:sldId id="509" r:id="rId17"/>
    <p:sldId id="507" r:id="rId18"/>
    <p:sldId id="260" r:id="rId19"/>
    <p:sldId id="258" r:id="rId20"/>
    <p:sldId id="510" r:id="rId21"/>
    <p:sldId id="511" r:id="rId22"/>
    <p:sldId id="512" r:id="rId23"/>
    <p:sldId id="513" r:id="rId24"/>
    <p:sldId id="514" r:id="rId25"/>
    <p:sldId id="515" r:id="rId26"/>
    <p:sldId id="516" r:id="rId27"/>
    <p:sldId id="517" r:id="rId28"/>
    <p:sldId id="518" r:id="rId29"/>
    <p:sldId id="530" r:id="rId30"/>
    <p:sldId id="519" r:id="rId31"/>
    <p:sldId id="533" r:id="rId32"/>
    <p:sldId id="535" r:id="rId33"/>
    <p:sldId id="536" r:id="rId34"/>
    <p:sldId id="532" r:id="rId35"/>
    <p:sldId id="524" r:id="rId36"/>
    <p:sldId id="523" r:id="rId37"/>
    <p:sldId id="521" r:id="rId38"/>
    <p:sldId id="537" r:id="rId39"/>
    <p:sldId id="538" r:id="rId40"/>
    <p:sldId id="539" r:id="rId41"/>
    <p:sldId id="540" r:id="rId42"/>
    <p:sldId id="541" r:id="rId43"/>
    <p:sldId id="542" r:id="rId44"/>
    <p:sldId id="543" r:id="rId45"/>
    <p:sldId id="531" r:id="rId46"/>
    <p:sldId id="534" r:id="rId47"/>
    <p:sldId id="525" r:id="rId48"/>
    <p:sldId id="52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C0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85"/>
    <p:restoredTop sz="73322"/>
  </p:normalViewPr>
  <p:slideViewPr>
    <p:cSldViewPr snapToGrid="0">
      <p:cViewPr varScale="1">
        <p:scale>
          <a:sx n="71" d="100"/>
          <a:sy n="71"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4D5493-4F92-F94F-81E8-4190428619AF}"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CF086D-8BD1-364F-9B93-80DDF8457F59}" type="slidenum">
              <a:rPr lang="en-US" smtClean="0"/>
              <a:t>‹#›</a:t>
            </a:fld>
            <a:endParaRPr lang="en-US"/>
          </a:p>
        </p:txBody>
      </p:sp>
    </p:spTree>
    <p:extLst>
      <p:ext uri="{BB962C8B-B14F-4D97-AF65-F5344CB8AC3E}">
        <p14:creationId xmlns:p14="http://schemas.microsoft.com/office/powerpoint/2010/main" val="387155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as a reminder, categorization gradiency can be measured through the visual analog scale task, and gradiency can be operationalized using the measurements of slope and response variability</a:t>
            </a:r>
          </a:p>
        </p:txBody>
      </p:sp>
      <p:sp>
        <p:nvSpPr>
          <p:cNvPr id="4" name="Slide Number Placeholder 3"/>
          <p:cNvSpPr>
            <a:spLocks noGrp="1"/>
          </p:cNvSpPr>
          <p:nvPr>
            <p:ph type="sldNum" sz="quarter" idx="5"/>
          </p:nvPr>
        </p:nvSpPr>
        <p:spPr/>
        <p:txBody>
          <a:bodyPr/>
          <a:lstStyle/>
          <a:p>
            <a:fld id="{477E7BED-2DE9-8945-A544-0A6176E9AC37}" type="slidenum">
              <a:rPr lang="en-US" smtClean="0"/>
              <a:t>2</a:t>
            </a:fld>
            <a:endParaRPr lang="en-US"/>
          </a:p>
        </p:txBody>
      </p:sp>
    </p:spTree>
    <p:extLst>
      <p:ext uri="{BB962C8B-B14F-4D97-AF65-F5344CB8AC3E}">
        <p14:creationId xmlns:p14="http://schemas.microsoft.com/office/powerpoint/2010/main" val="4000625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12</a:t>
            </a:fld>
            <a:endParaRPr lang="en-US"/>
          </a:p>
        </p:txBody>
      </p:sp>
    </p:spTree>
    <p:extLst>
      <p:ext uri="{BB962C8B-B14F-4D97-AF65-F5344CB8AC3E}">
        <p14:creationId xmlns:p14="http://schemas.microsoft.com/office/powerpoint/2010/main" val="387052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15</a:t>
            </a:fld>
            <a:endParaRPr lang="en-US"/>
          </a:p>
        </p:txBody>
      </p:sp>
    </p:spTree>
    <p:extLst>
      <p:ext uri="{BB962C8B-B14F-4D97-AF65-F5344CB8AC3E}">
        <p14:creationId xmlns:p14="http://schemas.microsoft.com/office/powerpoint/2010/main" val="306952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them the script where I incorporated the first syllable and the concatenation of first syllable and constructing of pre-stop closure duration</a:t>
            </a:r>
          </a:p>
          <a:p>
            <a:pPr marL="171450" indent="-171450">
              <a:buFontTx/>
              <a:buChar char="-"/>
            </a:pPr>
            <a:r>
              <a:rPr lang="en-US" dirty="0"/>
              <a:t>explain vowel perturbation, going back to previous slide if necessary</a:t>
            </a:r>
          </a:p>
          <a:p>
            <a:pPr marL="171450" indent="-171450">
              <a:buFontTx/>
              <a:buChar char="-"/>
            </a:pPr>
            <a:endParaRPr lang="en-US" dirty="0"/>
          </a:p>
          <a:p>
            <a:pPr marL="171450" indent="-171450">
              <a:buFontTx/>
              <a:buChar char="-"/>
            </a:pPr>
            <a:r>
              <a:rPr lang="en-US" dirty="0"/>
              <a:t>email, per Matt Winn, about vowel perturbation duration:</a:t>
            </a:r>
          </a:p>
          <a:p>
            <a:pPr algn="l"/>
            <a:r>
              <a:rPr lang="en-US" b="0" i="0" u="none" strike="noStrike" dirty="0">
                <a:solidFill>
                  <a:srgbClr val="000000"/>
                </a:solidFill>
                <a:effectLst/>
                <a:latin typeface="Cambria" panose="02040503050406030204" pitchFamily="18" charset="0"/>
              </a:rPr>
              <a:t>You can control the extent of the F0 perturbation in the script startup window. </a:t>
            </a:r>
          </a:p>
          <a:p>
            <a:pPr algn="l"/>
            <a:r>
              <a:rPr lang="en-US" b="0" i="0" u="none" strike="noStrike" dirty="0">
                <a:solidFill>
                  <a:srgbClr val="000000"/>
                </a:solidFill>
                <a:effectLst/>
                <a:latin typeface="Cambria" panose="02040503050406030204" pitchFamily="18" charset="0"/>
              </a:rPr>
              <a:t>When you assumed the PSOLA algorithm would interpolate different steps of the onset F0 values to the same mid-vowel F0, this is not as accurate as I would state it. The extent of the F0 perturbation will only last as long as the time indicated in the startup window; after that number of milliseconds, the F0 contour is simply kept unchanged as it was in the original sound. So this is just to make sure you know that it is not a midpoint, and in fact not guaranteed to be within the vowel at all. You could for example, set the duration of F0 perturbation to be 125 ms, and if the vowel is only 100ms long, then it will never return to its original contour. I could also imagine a scenario where your original sound has a rising offglide for the F0 contour that simply becomes a rising contour after you cut back into the vowel.</a:t>
            </a:r>
          </a:p>
        </p:txBody>
      </p:sp>
      <p:sp>
        <p:nvSpPr>
          <p:cNvPr id="4" name="Slide Number Placeholder 3"/>
          <p:cNvSpPr>
            <a:spLocks noGrp="1"/>
          </p:cNvSpPr>
          <p:nvPr>
            <p:ph type="sldNum" sz="quarter" idx="5"/>
          </p:nvPr>
        </p:nvSpPr>
        <p:spPr/>
        <p:txBody>
          <a:bodyPr/>
          <a:lstStyle/>
          <a:p>
            <a:fld id="{29CF086D-8BD1-364F-9B93-80DDF8457F59}" type="slidenum">
              <a:rPr lang="en-US" smtClean="0"/>
              <a:t>16</a:t>
            </a:fld>
            <a:endParaRPr lang="en-US"/>
          </a:p>
        </p:txBody>
      </p:sp>
    </p:spTree>
    <p:extLst>
      <p:ext uri="{BB962C8B-B14F-4D97-AF65-F5344CB8AC3E}">
        <p14:creationId xmlns:p14="http://schemas.microsoft.com/office/powerpoint/2010/main" val="87642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17</a:t>
            </a:fld>
            <a:endParaRPr lang="en-US"/>
          </a:p>
        </p:txBody>
      </p:sp>
    </p:spTree>
    <p:extLst>
      <p:ext uri="{BB962C8B-B14F-4D97-AF65-F5344CB8AC3E}">
        <p14:creationId xmlns:p14="http://schemas.microsoft.com/office/powerpoint/2010/main" val="82153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present sounds from objects list</a:t>
            </a:r>
          </a:p>
        </p:txBody>
      </p:sp>
      <p:sp>
        <p:nvSpPr>
          <p:cNvPr id="4" name="Slide Number Placeholder 3"/>
          <p:cNvSpPr>
            <a:spLocks noGrp="1"/>
          </p:cNvSpPr>
          <p:nvPr>
            <p:ph type="sldNum" sz="quarter" idx="5"/>
          </p:nvPr>
        </p:nvSpPr>
        <p:spPr/>
        <p:txBody>
          <a:bodyPr/>
          <a:lstStyle/>
          <a:p>
            <a:fld id="{29CF086D-8BD1-364F-9B93-80DDF8457F59}" type="slidenum">
              <a:rPr lang="en-US" smtClean="0"/>
              <a:t>21</a:t>
            </a:fld>
            <a:endParaRPr lang="en-US"/>
          </a:p>
        </p:txBody>
      </p:sp>
    </p:spTree>
    <p:extLst>
      <p:ext uri="{BB962C8B-B14F-4D97-AF65-F5344CB8AC3E}">
        <p14:creationId xmlns:p14="http://schemas.microsoft.com/office/powerpoint/2010/main" val="3379463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24</a:t>
            </a:fld>
            <a:endParaRPr lang="en-US"/>
          </a:p>
        </p:txBody>
      </p:sp>
    </p:spTree>
    <p:extLst>
      <p:ext uri="{BB962C8B-B14F-4D97-AF65-F5344CB8AC3E}">
        <p14:creationId xmlns:p14="http://schemas.microsoft.com/office/powerpoint/2010/main" val="1976269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demonstrate script to show pitch object manipulation and manual adding of pulses and explain (can show pulses present in sound editor)</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first made each syllable roughly line up time wise as best as I could – I had originally tried to warp the duration of each syllable to be the mean duration between the two words but that resulted in weird pitch distortion, so I just tried to make the time marks of the syllables (and thus the start of voicing) roughly match up (I also adjusted this manually using the Pitch object (NOT the same as the </a:t>
            </a:r>
            <a:r>
              <a:rPr lang="en-US" dirty="0" err="1"/>
              <a:t>PitchTier</a:t>
            </a:r>
            <a:r>
              <a:rPr lang="en-US" dirty="0"/>
              <a:t> of the manipulation object) so that the voiced parts of the vowels lined up between the two words)</a:t>
            </a:r>
          </a:p>
          <a:p>
            <a:pPr marL="171450" indent="-171450">
              <a:buFontTx/>
              <a:buChar char="-"/>
            </a:pPr>
            <a:r>
              <a:rPr lang="en-US" dirty="0"/>
              <a:t>then, I interpolated pitch separately for each syllable (in log scale), starting from the kata endpoint and going to the Hz values of the katta endpoint, and then concatenated the syllables with the consonant closure from kata</a:t>
            </a:r>
          </a:p>
          <a:p>
            <a:pPr marL="171450" indent="-171450">
              <a:buFontTx/>
              <a:buChar char="-"/>
            </a:pPr>
            <a:r>
              <a:rPr lang="en-US" dirty="0"/>
              <a:t>this gave the five steps of the F0 drop cue, then for each of those five steps I created a duration continuum, just increasing the closure duration to the value for the katta endpoint (since each pitch step was starting with the duration from the katta step)</a:t>
            </a:r>
          </a:p>
          <a:p>
            <a:pPr marL="171450" indent="-171450">
              <a:buFontTx/>
              <a:buChar char="-"/>
            </a:pPr>
            <a:r>
              <a:rPr lang="en-US" dirty="0"/>
              <a:t>I did not make a second continuum with katta as the origin sound because the creaky voice makes it too poor of a starting point for manipulation</a:t>
            </a:r>
          </a:p>
          <a:p>
            <a:pPr marL="171450" indent="-171450">
              <a:buFontTx/>
              <a:buChar char="-"/>
            </a:pPr>
            <a:r>
              <a:rPr lang="en-US" dirty="0"/>
              <a:t>I also had to manually add pulse points to the manipulation object for the syllable 2 sounds because the Manipulation object is created only using </a:t>
            </a:r>
            <a:r>
              <a:rPr lang="en-US" i="0" u="sng" dirty="0"/>
              <a:t>raw</a:t>
            </a:r>
            <a:r>
              <a:rPr lang="en-US" dirty="0"/>
              <a:t> auto-correlation periodicity tracking algorithm, which was not recognizing the F0 contour/pulses due to creaky voice (the F0 and pulse points of which were tracked fine using</a:t>
            </a:r>
            <a:r>
              <a:rPr lang="en-US" u="none" dirty="0"/>
              <a:t> </a:t>
            </a:r>
            <a:r>
              <a:rPr lang="en-US" u="sng" dirty="0"/>
              <a:t>filtered</a:t>
            </a:r>
            <a:r>
              <a:rPr lang="en-US" u="none" dirty="0"/>
              <a:t> </a:t>
            </a:r>
            <a:r>
              <a:rPr lang="en-US" dirty="0"/>
              <a:t>auto-correlation) – it was only after manually adding the pulse points, then the add-overlap synthesis worked to perceptually change the pitch contour with the updated </a:t>
            </a:r>
            <a:r>
              <a:rPr lang="en-US" dirty="0" err="1"/>
              <a:t>PitchTier</a:t>
            </a:r>
            <a:r>
              <a:rPr lang="en-US" dirty="0"/>
              <a:t> from the interpolation</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27</a:t>
            </a:fld>
            <a:endParaRPr lang="en-US"/>
          </a:p>
        </p:txBody>
      </p:sp>
    </p:spTree>
    <p:extLst>
      <p:ext uri="{BB962C8B-B14F-4D97-AF65-F5344CB8AC3E}">
        <p14:creationId xmlns:p14="http://schemas.microsoft.com/office/powerpoint/2010/main" val="281320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FF488-914F-4D81-AF3E-01C9E63BB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BD329-A859-507D-1750-A2B386062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CEB92-8FB9-CC1A-F44F-446B6AC31DE4}"/>
              </a:ext>
            </a:extLst>
          </p:cNvPr>
          <p:cNvSpPr>
            <a:spLocks noGrp="1"/>
          </p:cNvSpPr>
          <p:nvPr>
            <p:ph type="body" idx="1"/>
          </p:nvPr>
        </p:nvSpPr>
        <p:spPr/>
        <p:txBody>
          <a:bodyPr/>
          <a:lstStyle/>
          <a:p>
            <a:pPr marL="171450" indent="-171450">
              <a:buFontTx/>
              <a:buChar char="-"/>
            </a:pPr>
            <a:r>
              <a:rPr lang="en-US" dirty="0"/>
              <a:t>show original and modified sounds</a:t>
            </a:r>
          </a:p>
          <a:p>
            <a:pPr marL="171450" indent="-171450">
              <a:buFontTx/>
              <a:buChar char="-"/>
            </a:pPr>
            <a:r>
              <a:rPr lang="en-US" dirty="0"/>
              <a:t>explain the 2.4x thing about natural sounding tokens</a:t>
            </a:r>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654B63FE-A7E3-8DC4-5E7A-DA81665BD963}"/>
              </a:ext>
            </a:extLst>
          </p:cNvPr>
          <p:cNvSpPr>
            <a:spLocks noGrp="1"/>
          </p:cNvSpPr>
          <p:nvPr>
            <p:ph type="sldNum" sz="quarter" idx="5"/>
          </p:nvPr>
        </p:nvSpPr>
        <p:spPr/>
        <p:txBody>
          <a:bodyPr/>
          <a:lstStyle/>
          <a:p>
            <a:fld id="{29CF086D-8BD1-364F-9B93-80DDF8457F59}" type="slidenum">
              <a:rPr lang="en-US" smtClean="0"/>
              <a:t>29</a:t>
            </a:fld>
            <a:endParaRPr lang="en-US"/>
          </a:p>
        </p:txBody>
      </p:sp>
    </p:spTree>
    <p:extLst>
      <p:ext uri="{BB962C8B-B14F-4D97-AF65-F5344CB8AC3E}">
        <p14:creationId xmlns:p14="http://schemas.microsoft.com/office/powerpoint/2010/main" val="1939831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original and modified sounds</a:t>
            </a:r>
          </a:p>
          <a:p>
            <a:pPr marL="171450" indent="-171450">
              <a:buFontTx/>
              <a:buChar char="-"/>
            </a:pPr>
            <a:r>
              <a:rPr lang="en-US" dirty="0"/>
              <a:t>explain the 2.4x thing about natural sounding tokens</a:t>
            </a:r>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30</a:t>
            </a:fld>
            <a:endParaRPr lang="en-US"/>
          </a:p>
        </p:txBody>
      </p:sp>
    </p:spTree>
    <p:extLst>
      <p:ext uri="{BB962C8B-B14F-4D97-AF65-F5344CB8AC3E}">
        <p14:creationId xmlns:p14="http://schemas.microsoft.com/office/powerpoint/2010/main" val="1247656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22C30-4151-1F33-EB57-E93467DBA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B4039-2BB2-E89A-B7D3-2731A35CC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2938E-CC66-DAEB-E791-ECCAB861D3BB}"/>
              </a:ext>
            </a:extLst>
          </p:cNvPr>
          <p:cNvSpPr>
            <a:spLocks noGrp="1"/>
          </p:cNvSpPr>
          <p:nvPr>
            <p:ph type="body" idx="1"/>
          </p:nvPr>
        </p:nvSpPr>
        <p:spPr/>
        <p:txBody>
          <a:bodyPr/>
          <a:lstStyle/>
          <a:p>
            <a:pPr marL="171450" indent="-171450">
              <a:buFontTx/>
              <a:buChar char="-"/>
            </a:pPr>
            <a:r>
              <a:rPr lang="en-US" dirty="0"/>
              <a:t>show original and modified sounds</a:t>
            </a:r>
          </a:p>
          <a:p>
            <a:pPr marL="171450" indent="-171450">
              <a:buFontTx/>
              <a:buChar char="-"/>
            </a:pPr>
            <a:r>
              <a:rPr lang="en-US" dirty="0"/>
              <a:t>explain the 2.4x thing about natural sounding tokens</a:t>
            </a:r>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3D5584BF-FCF3-51FB-1EEC-FC5430BCBEA3}"/>
              </a:ext>
            </a:extLst>
          </p:cNvPr>
          <p:cNvSpPr>
            <a:spLocks noGrp="1"/>
          </p:cNvSpPr>
          <p:nvPr>
            <p:ph type="sldNum" sz="quarter" idx="5"/>
          </p:nvPr>
        </p:nvSpPr>
        <p:spPr/>
        <p:txBody>
          <a:bodyPr/>
          <a:lstStyle/>
          <a:p>
            <a:fld id="{29CF086D-8BD1-364F-9B93-80DDF8457F59}" type="slidenum">
              <a:rPr lang="en-US" smtClean="0"/>
              <a:t>31</a:t>
            </a:fld>
            <a:endParaRPr lang="en-US"/>
          </a:p>
        </p:txBody>
      </p:sp>
    </p:spTree>
    <p:extLst>
      <p:ext uri="{BB962C8B-B14F-4D97-AF65-F5344CB8AC3E}">
        <p14:creationId xmlns:p14="http://schemas.microsoft.com/office/powerpoint/2010/main" val="236297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VAS task, we see that there are individual differences in the degree of categorization gradiency for a given phonemic contrast, with some individuals responding more categorically, others responding more gradiently, and some individuals landing somewhere in-between</a:t>
            </a:r>
          </a:p>
        </p:txBody>
      </p:sp>
      <p:sp>
        <p:nvSpPr>
          <p:cNvPr id="4" name="Slide Number Placeholder 3"/>
          <p:cNvSpPr>
            <a:spLocks noGrp="1"/>
          </p:cNvSpPr>
          <p:nvPr>
            <p:ph type="sldNum" sz="quarter" idx="5"/>
          </p:nvPr>
        </p:nvSpPr>
        <p:spPr/>
        <p:txBody>
          <a:bodyPr/>
          <a:lstStyle/>
          <a:p>
            <a:fld id="{477E7BED-2DE9-8945-A544-0A6176E9AC37}" type="slidenum">
              <a:rPr lang="en-US" smtClean="0"/>
              <a:t>3</a:t>
            </a:fld>
            <a:endParaRPr lang="en-US"/>
          </a:p>
        </p:txBody>
      </p:sp>
    </p:spTree>
    <p:extLst>
      <p:ext uri="{BB962C8B-B14F-4D97-AF65-F5344CB8AC3E}">
        <p14:creationId xmlns:p14="http://schemas.microsoft.com/office/powerpoint/2010/main" val="802800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original and modified sounds</a:t>
            </a:r>
          </a:p>
          <a:p>
            <a:pPr marL="171450" indent="-171450">
              <a:buFontTx/>
              <a:buChar char="-"/>
            </a:pPr>
            <a:r>
              <a:rPr lang="en-US" dirty="0"/>
              <a:t>explain the 2.4x thing about natural sounding tokens</a:t>
            </a:r>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32</a:t>
            </a:fld>
            <a:endParaRPr lang="en-US"/>
          </a:p>
        </p:txBody>
      </p:sp>
    </p:spTree>
    <p:extLst>
      <p:ext uri="{BB962C8B-B14F-4D97-AF65-F5344CB8AC3E}">
        <p14:creationId xmlns:p14="http://schemas.microsoft.com/office/powerpoint/2010/main" val="357103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show original and modified sounds</a:t>
            </a:r>
          </a:p>
          <a:p>
            <a:pPr marL="171450" indent="-171450">
              <a:buFontTx/>
              <a:buChar char="-"/>
            </a:pPr>
            <a:r>
              <a:rPr lang="en-US" dirty="0"/>
              <a:t>explain the 2.4x thing about natural sounding tokens</a:t>
            </a:r>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33</a:t>
            </a:fld>
            <a:endParaRPr lang="en-US"/>
          </a:p>
        </p:txBody>
      </p:sp>
    </p:spTree>
    <p:extLst>
      <p:ext uri="{BB962C8B-B14F-4D97-AF65-F5344CB8AC3E}">
        <p14:creationId xmlns:p14="http://schemas.microsoft.com/office/powerpoint/2010/main" val="492297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2A70C-B7A0-CCCB-9EE0-FA937E2689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91F67-6BBA-29D2-79C3-ECBA6E55C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4270FE-FB57-1FE5-0148-AB0CF78CF323}"/>
              </a:ext>
            </a:extLst>
          </p:cNvPr>
          <p:cNvSpPr>
            <a:spLocks noGrp="1"/>
          </p:cNvSpPr>
          <p:nvPr>
            <p:ph type="body" idx="1"/>
          </p:nvPr>
        </p:nvSpPr>
        <p:spPr/>
        <p:txBody>
          <a:bodyPr/>
          <a:lstStyle/>
          <a:p>
            <a:pPr marL="171450" indent="-171450">
              <a:buFontTx/>
              <a:buChar char="-"/>
            </a:pPr>
            <a:r>
              <a:rPr lang="en-US" dirty="0"/>
              <a:t>demonstrate script?? maybe not necessary</a:t>
            </a:r>
          </a:p>
          <a:p>
            <a:pPr marL="171450" indent="-171450">
              <a:buFontTx/>
              <a:buChar char="-"/>
            </a:pPr>
            <a:endParaRPr lang="en-US" dirty="0"/>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AAF57F56-B991-0BD6-5653-C957482AE2C3}"/>
              </a:ext>
            </a:extLst>
          </p:cNvPr>
          <p:cNvSpPr>
            <a:spLocks noGrp="1"/>
          </p:cNvSpPr>
          <p:nvPr>
            <p:ph type="sldNum" sz="quarter" idx="5"/>
          </p:nvPr>
        </p:nvSpPr>
        <p:spPr/>
        <p:txBody>
          <a:bodyPr/>
          <a:lstStyle/>
          <a:p>
            <a:fld id="{29CF086D-8BD1-364F-9B93-80DDF8457F59}" type="slidenum">
              <a:rPr lang="en-US" smtClean="0"/>
              <a:t>34</a:t>
            </a:fld>
            <a:endParaRPr lang="en-US"/>
          </a:p>
        </p:txBody>
      </p:sp>
    </p:spTree>
    <p:extLst>
      <p:ext uri="{BB962C8B-B14F-4D97-AF65-F5344CB8AC3E}">
        <p14:creationId xmlns:p14="http://schemas.microsoft.com/office/powerpoint/2010/main" val="2655002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179FE-A719-CC4D-6055-B0C4709C8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6EB10-96D7-0A2D-A983-638CDC2B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43EA8-15B6-B580-950A-808770517260}"/>
              </a:ext>
            </a:extLst>
          </p:cNvPr>
          <p:cNvSpPr>
            <a:spLocks noGrp="1"/>
          </p:cNvSpPr>
          <p:nvPr>
            <p:ph type="body" idx="1"/>
          </p:nvPr>
        </p:nvSpPr>
        <p:spPr/>
        <p:txBody>
          <a:bodyPr/>
          <a:lstStyle/>
          <a:p>
            <a:pPr marL="171450" indent="-171450">
              <a:buFontTx/>
              <a:buChar char="-"/>
            </a:pPr>
            <a:r>
              <a:rPr lang="en-US" dirty="0"/>
              <a:t>demonstrate script?? maybe not necessary</a:t>
            </a:r>
          </a:p>
          <a:p>
            <a:pPr marL="171450" indent="-171450">
              <a:buFontTx/>
              <a:buChar char="-"/>
            </a:pPr>
            <a:endParaRPr lang="en-US" dirty="0"/>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34F30322-79A3-75F3-B726-45D30D383BA0}"/>
              </a:ext>
            </a:extLst>
          </p:cNvPr>
          <p:cNvSpPr>
            <a:spLocks noGrp="1"/>
          </p:cNvSpPr>
          <p:nvPr>
            <p:ph type="sldNum" sz="quarter" idx="5"/>
          </p:nvPr>
        </p:nvSpPr>
        <p:spPr/>
        <p:txBody>
          <a:bodyPr/>
          <a:lstStyle/>
          <a:p>
            <a:fld id="{29CF086D-8BD1-364F-9B93-80DDF8457F59}" type="slidenum">
              <a:rPr lang="en-US" smtClean="0"/>
              <a:t>35</a:t>
            </a:fld>
            <a:endParaRPr lang="en-US"/>
          </a:p>
        </p:txBody>
      </p:sp>
    </p:spTree>
    <p:extLst>
      <p:ext uri="{BB962C8B-B14F-4D97-AF65-F5344CB8AC3E}">
        <p14:creationId xmlns:p14="http://schemas.microsoft.com/office/powerpoint/2010/main" val="998311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69768-7A5E-E55F-2083-6A9E40643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8621D-9B03-CBB4-4E72-A4457E5D7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D5EAD-B9B5-4D79-D873-292BB3587FBD}"/>
              </a:ext>
            </a:extLst>
          </p:cNvPr>
          <p:cNvSpPr>
            <a:spLocks noGrp="1"/>
          </p:cNvSpPr>
          <p:nvPr>
            <p:ph type="body" idx="1"/>
          </p:nvPr>
        </p:nvSpPr>
        <p:spPr/>
        <p:txBody>
          <a:bodyPr/>
          <a:lstStyle/>
          <a:p>
            <a:pPr marL="171450" indent="-171450">
              <a:buFontTx/>
              <a:buChar char="-"/>
            </a:pPr>
            <a:r>
              <a:rPr lang="en-US" dirty="0"/>
              <a:t>demonstrate script?? maybe not necessary</a:t>
            </a:r>
          </a:p>
          <a:p>
            <a:pPr marL="171450" indent="-171450">
              <a:buFontTx/>
              <a:buChar char="-"/>
            </a:pPr>
            <a:endParaRPr lang="en-US" dirty="0"/>
          </a:p>
          <a:p>
            <a:pPr marL="171450" indent="-171450">
              <a:buFontTx/>
              <a:buChar char="-"/>
            </a:pPr>
            <a:endParaRPr lang="en-US" dirty="0"/>
          </a:p>
          <a:p>
            <a:pPr marL="171450" indent="-171450">
              <a:buFontTx/>
              <a:buChar char="-"/>
            </a:pPr>
            <a:r>
              <a:rPr lang="en-US" dirty="0"/>
              <a:t>Notes:</a:t>
            </a:r>
          </a:p>
          <a:p>
            <a:pPr marL="171450" indent="-171450">
              <a:buFontTx/>
              <a:buChar char="-"/>
            </a:pPr>
            <a:r>
              <a:rPr lang="en-US" dirty="0"/>
              <a:t>the exact wav files used in this manipulation were toru_2_mod.wav and tooru_1_mod.wav – within Praat, I renamed them toru and tooru to make the naming process of the continua files easier</a:t>
            </a:r>
          </a:p>
          <a:p>
            <a:pPr marL="171450" indent="-171450">
              <a:buFontTx/>
              <a:buChar char="-"/>
            </a:pPr>
            <a:r>
              <a:rPr lang="en-US" dirty="0"/>
              <a:t>first I will make two equivalent duration continua, one that starts from each endpoint (of JUST the vowel length – C1, C2, and V2 duration will remain constant)</a:t>
            </a:r>
          </a:p>
          <a:p>
            <a:pPr marL="171450" indent="-171450">
              <a:buFontTx/>
              <a:buChar char="-"/>
            </a:pPr>
            <a:r>
              <a:rPr lang="en-US" dirty="0"/>
              <a:t>then I will interpolate pitch between the endpoints of equivalent duration (this includes pitch across V1 and V2)</a:t>
            </a:r>
          </a:p>
          <a:p>
            <a:pPr marL="171450" indent="-171450">
              <a:buFontTx/>
              <a:buChar char="-"/>
            </a:pPr>
            <a:r>
              <a:rPr lang="en-US" dirty="0"/>
              <a:t>because of the creaks at the end of the word (at the end of V2), I chose to edit out the last of the creaky voice where the regularity of the periodicity breaks down, and then replace it with 50ms of silence (specifically I concatenated with overlap, with the overlap being 1 ms (0.001 s)</a:t>
            </a:r>
          </a:p>
          <a:p>
            <a:pPr marL="171450" indent="-171450">
              <a:buFontTx/>
              <a:buChar char="-"/>
            </a:pPr>
            <a:r>
              <a:rPr lang="en-US" dirty="0"/>
              <a:t>I did this for both toru and tooru, and both are now called toru_2_mod.wav and tooru_1_mod.wav respectively – this works better for the pulse tracking on the manipulation object for the pitch and duration manipulations</a:t>
            </a:r>
          </a:p>
          <a:p>
            <a:pPr marL="171450" indent="-171450">
              <a:buFontTx/>
              <a:buChar char="-"/>
            </a:pPr>
            <a:r>
              <a:rPr lang="en-US" dirty="0"/>
              <a:t>I also had to adjust the silence at the beginning so that the start of the two words would be aligned and thus each of the duration manipulated steps (made from each starting point – continuum steps made from toru and continuum steps made from tooru) would also be aligned in order to properly do the pitch manipulation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tooru_1_mod.wav had </a:t>
            </a:r>
            <a:r>
              <a:rPr lang="en-US" dirty="0">
                <a:solidFill>
                  <a:srgbClr val="000000"/>
                </a:solidFill>
                <a:effectLst/>
                <a:latin typeface="Menlo" panose="020B0609030804020204" pitchFamily="49" charset="0"/>
              </a:rPr>
              <a:t>0.050226757369614516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toru_2_mod.wav had 0.026341107871720115 s before the start of the word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rgbClr val="000000"/>
                </a:solidFill>
                <a:effectLst/>
                <a:latin typeface="Menlo" panose="020B0609030804020204" pitchFamily="49" charset="0"/>
              </a:rPr>
              <a:t>so I added </a:t>
            </a:r>
            <a:r>
              <a:rPr lang="en-US" b="0" i="0" dirty="0">
                <a:solidFill>
                  <a:srgbClr val="ECECEC"/>
                </a:solidFill>
                <a:effectLst/>
                <a:latin typeface="Google Sans"/>
              </a:rPr>
              <a:t>0.02388564949 s to the start of toru_2_mod.wav and the corresponding text grid (new text grid is saved as toru_2_mod.TextGrid)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made two versions of all 35 tokens (7 dur x 5 F0), since the duration and F0 manipulations done on Praat can only be done using one word as the origin word and then interpolate to the </a:t>
            </a:r>
            <a:r>
              <a:rPr lang="en-US" b="0" i="1" dirty="0">
                <a:solidFill>
                  <a:srgbClr val="ECECEC"/>
                </a:solidFill>
                <a:effectLst/>
                <a:latin typeface="Google Sans"/>
              </a:rPr>
              <a:t>values</a:t>
            </a:r>
            <a:r>
              <a:rPr lang="en-US" b="0" i="0" dirty="0">
                <a:solidFill>
                  <a:srgbClr val="ECECEC"/>
                </a:solidFill>
                <a:effectLst/>
                <a:latin typeface="Google Sans"/>
              </a:rPr>
              <a:t> of the other word – i.e., manipulations are only being done using one sound file as the origin, not a merge between the two</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first I made two duration continua, one that is </a:t>
            </a:r>
            <a:r>
              <a:rPr lang="en-US" b="0" i="0" dirty="0" err="1">
                <a:solidFill>
                  <a:srgbClr val="ECECEC"/>
                </a:solidFill>
                <a:effectLst/>
                <a:latin typeface="Google Sans"/>
              </a:rPr>
              <a:t>toru_origin</a:t>
            </a:r>
            <a:r>
              <a:rPr lang="en-US" b="0" i="0" dirty="0">
                <a:solidFill>
                  <a:srgbClr val="ECECEC"/>
                </a:solidFill>
                <a:effectLst/>
                <a:latin typeface="Google Sans"/>
              </a:rPr>
              <a:t> and one that is </a:t>
            </a:r>
            <a:r>
              <a:rPr lang="en-US" b="0" i="0" dirty="0" err="1">
                <a:solidFill>
                  <a:srgbClr val="ECECEC"/>
                </a:solidFill>
                <a:effectLst/>
                <a:latin typeface="Google Sans"/>
              </a:rPr>
              <a:t>tooru_origin</a:t>
            </a: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two different F0 continua from each of these that interpolate the F0 contours between the equivalent duration steps of the </a:t>
            </a:r>
            <a:r>
              <a:rPr lang="en-US" b="0" i="0" dirty="0" err="1">
                <a:solidFill>
                  <a:srgbClr val="ECECEC"/>
                </a:solidFill>
                <a:effectLst/>
                <a:latin typeface="Google Sans"/>
              </a:rPr>
              <a:t>toru_origin</a:t>
            </a:r>
            <a:r>
              <a:rPr lang="en-US" b="0" i="0" dirty="0">
                <a:solidFill>
                  <a:srgbClr val="ECECEC"/>
                </a:solidFill>
                <a:effectLst/>
                <a:latin typeface="Google Sans"/>
              </a:rPr>
              <a:t> and </a:t>
            </a:r>
            <a:r>
              <a:rPr lang="en-US" b="0" i="0" dirty="0" err="1">
                <a:solidFill>
                  <a:srgbClr val="ECECEC"/>
                </a:solidFill>
                <a:effectLst/>
                <a:latin typeface="Google Sans"/>
              </a:rPr>
              <a:t>tooru_origin</a:t>
            </a:r>
            <a:r>
              <a:rPr lang="en-US" b="0" i="0" dirty="0">
                <a:solidFill>
                  <a:srgbClr val="ECECEC"/>
                </a:solidFill>
                <a:effectLst/>
                <a:latin typeface="Google Sans"/>
              </a:rPr>
              <a:t> continua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1: </a:t>
            </a:r>
            <a:r>
              <a:rPr lang="en-US" b="0" i="0" dirty="0" err="1">
                <a:solidFill>
                  <a:srgbClr val="ECECEC"/>
                </a:solidFill>
                <a:effectLst/>
                <a:latin typeface="Google Sans"/>
              </a:rPr>
              <a:t>toru_dur</a:t>
            </a:r>
            <a:r>
              <a:rPr lang="en-US" b="0" i="0" dirty="0">
                <a:solidFill>
                  <a:srgbClr val="ECECEC"/>
                </a:solidFill>
                <a:effectLst/>
                <a:latin typeface="Google Sans"/>
              </a:rPr>
              <a:t> origin and toru_f0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ECECEC"/>
                </a:solidFill>
                <a:effectLst/>
                <a:latin typeface="Google Sans"/>
              </a:rPr>
              <a:t>ver</a:t>
            </a:r>
            <a:r>
              <a:rPr lang="en-US" b="0" i="0" dirty="0">
                <a:solidFill>
                  <a:srgbClr val="ECECEC"/>
                </a:solidFill>
                <a:effectLst/>
                <a:latin typeface="Google Sans"/>
              </a:rPr>
              <a:t> 2: </a:t>
            </a:r>
            <a:r>
              <a:rPr lang="en-US" b="0" i="0" dirty="0" err="1">
                <a:solidFill>
                  <a:srgbClr val="ECECEC"/>
                </a:solidFill>
                <a:effectLst/>
                <a:latin typeface="Google Sans"/>
              </a:rPr>
              <a:t>tooru_dur</a:t>
            </a:r>
            <a:r>
              <a:rPr lang="en-US" b="0" i="0" dirty="0">
                <a:solidFill>
                  <a:srgbClr val="ECECEC"/>
                </a:solidFill>
                <a:effectLst/>
                <a:latin typeface="Google Sans"/>
              </a:rPr>
              <a:t> origin and tooru_f0 origin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then I will make a matrix of the final 35 stimuli that will be used that attempts to equally use stimuli between the two versions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ECECEC"/>
              </a:solidFill>
              <a:effectLst/>
              <a:latin typeface="Google San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very important note: the F0 continua at dur_1 and dur_7 are derived from the base files toru_2_mod.wav and tooru_1_mod.wav respectively, rather than the endpoints that were created from making the duration continuum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dur_2, dur_3, and dur_4 were derived from the </a:t>
            </a:r>
            <a:r>
              <a:rPr lang="en-US" b="0" i="0" dirty="0" err="1">
                <a:solidFill>
                  <a:srgbClr val="ECECEC"/>
                </a:solidFill>
                <a:effectLst/>
                <a:latin typeface="Google Sans"/>
              </a:rPr>
              <a:t>toru_origin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the F0 continua at dur_4, dur_5, and dur_6 were derived from the </a:t>
            </a:r>
            <a:r>
              <a:rPr lang="en-US" b="0" i="0" dirty="0" err="1">
                <a:solidFill>
                  <a:srgbClr val="ECECEC"/>
                </a:solidFill>
                <a:effectLst/>
                <a:latin typeface="Google Sans"/>
              </a:rPr>
              <a:t>tooru_origin</a:t>
            </a:r>
            <a:r>
              <a:rPr lang="en-US" b="0" i="0" dirty="0">
                <a:solidFill>
                  <a:srgbClr val="ECECEC"/>
                </a:solidFill>
                <a:effectLst/>
                <a:latin typeface="Google Sans"/>
              </a:rPr>
              <a:t> duration continuum sounds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so there are two versions of F0 continua at dur_4 step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I will choose whether the sounds of the F0 continuum at dur_4 will be from the </a:t>
            </a:r>
            <a:r>
              <a:rPr lang="en-US" b="0" i="0" dirty="0" err="1">
                <a:solidFill>
                  <a:srgbClr val="ECECEC"/>
                </a:solidFill>
                <a:effectLst/>
                <a:latin typeface="Google Sans"/>
              </a:rPr>
              <a:t>toru_origin</a:t>
            </a:r>
            <a:r>
              <a:rPr lang="en-US" b="0" i="0" dirty="0">
                <a:solidFill>
                  <a:srgbClr val="ECECEC"/>
                </a:solidFill>
                <a:effectLst/>
                <a:latin typeface="Google Sans"/>
              </a:rPr>
              <a:t> or </a:t>
            </a:r>
            <a:r>
              <a:rPr lang="en-US" b="0" i="0" dirty="0" err="1">
                <a:solidFill>
                  <a:srgbClr val="ECECEC"/>
                </a:solidFill>
                <a:effectLst/>
                <a:latin typeface="Google Sans"/>
              </a:rPr>
              <a:t>tooru_origin</a:t>
            </a:r>
            <a:r>
              <a:rPr lang="en-US" b="0" i="0" dirty="0">
                <a:solidFill>
                  <a:srgbClr val="ECECEC"/>
                </a:solidFill>
                <a:effectLst/>
                <a:latin typeface="Google Sans"/>
              </a:rPr>
              <a:t> version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for dur_4, I will probably use </a:t>
            </a:r>
            <a:r>
              <a:rPr lang="en-US" b="0" i="0" dirty="0" err="1">
                <a:solidFill>
                  <a:srgbClr val="ECECEC"/>
                </a:solidFill>
                <a:effectLst/>
                <a:latin typeface="Google Sans"/>
              </a:rPr>
              <a:t>toru_origin</a:t>
            </a:r>
            <a:r>
              <a:rPr lang="en-US" b="0" i="0" dirty="0">
                <a:solidFill>
                  <a:srgbClr val="ECECEC"/>
                </a:solidFill>
                <a:effectLst/>
                <a:latin typeface="Google Sans"/>
              </a:rPr>
              <a:t> for F0_1, F0_2, and maybe F0_3, and then </a:t>
            </a:r>
            <a:r>
              <a:rPr lang="en-US" b="0" i="0" dirty="0" err="1">
                <a:solidFill>
                  <a:srgbClr val="ECECEC"/>
                </a:solidFill>
                <a:effectLst/>
                <a:latin typeface="Google Sans"/>
              </a:rPr>
              <a:t>tooru_origin</a:t>
            </a:r>
            <a:r>
              <a:rPr lang="en-US" b="0" i="0" dirty="0">
                <a:solidFill>
                  <a:srgbClr val="ECECEC"/>
                </a:solidFill>
                <a:effectLst/>
                <a:latin typeface="Google Sans"/>
              </a:rPr>
              <a:t> for F0_4 and F0_5, and maybe F0_3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ECECEC"/>
                </a:solidFill>
                <a:effectLst/>
                <a:latin typeface="Google Sans"/>
              </a:rPr>
              <a:t>***final choices, from my own ear: I will use </a:t>
            </a:r>
            <a:r>
              <a:rPr lang="en-US" b="0" i="0" dirty="0" err="1">
                <a:solidFill>
                  <a:srgbClr val="ECECEC"/>
                </a:solidFill>
                <a:effectLst/>
                <a:latin typeface="Google Sans"/>
              </a:rPr>
              <a:t>toru_origin</a:t>
            </a:r>
            <a:r>
              <a:rPr lang="en-US" b="0" i="0" dirty="0">
                <a:solidFill>
                  <a:srgbClr val="ECECEC"/>
                </a:solidFill>
                <a:effectLst/>
                <a:latin typeface="Google Sans"/>
              </a:rPr>
              <a:t> for dur_4_F0_1, and </a:t>
            </a:r>
            <a:r>
              <a:rPr lang="en-US" b="0" i="0" dirty="0" err="1">
                <a:solidFill>
                  <a:srgbClr val="ECECEC"/>
                </a:solidFill>
                <a:effectLst/>
                <a:latin typeface="Google Sans"/>
              </a:rPr>
              <a:t>tooru_origin</a:t>
            </a:r>
            <a:r>
              <a:rPr lang="en-US" b="0" i="0" dirty="0">
                <a:solidFill>
                  <a:srgbClr val="ECECEC"/>
                </a:solidFill>
                <a:effectLst/>
                <a:latin typeface="Google Sans"/>
              </a:rPr>
              <a:t> for the rest of dur_4 series (F0_2, F0_3, F0_4, F0_5) – these just sounded more natural from </a:t>
            </a:r>
            <a:r>
              <a:rPr lang="en-US" b="0" i="0" dirty="0" err="1">
                <a:solidFill>
                  <a:srgbClr val="ECECEC"/>
                </a:solidFill>
                <a:effectLst/>
                <a:latin typeface="Google Sans"/>
              </a:rPr>
              <a:t>tooru_origin</a:t>
            </a:r>
            <a:r>
              <a:rPr lang="en-US" b="0" i="0" dirty="0">
                <a:solidFill>
                  <a:srgbClr val="ECECEC"/>
                </a:solidFill>
                <a:effectLst/>
                <a:latin typeface="Google Sans"/>
              </a:rPr>
              <a:t>, while only F0_1 sounded more natural from </a:t>
            </a:r>
            <a:r>
              <a:rPr lang="en-US" b="0" i="0" dirty="0" err="1">
                <a:solidFill>
                  <a:srgbClr val="ECECEC"/>
                </a:solidFill>
                <a:effectLst/>
                <a:latin typeface="Google Sans"/>
              </a:rPr>
              <a:t>toru_origin</a:t>
            </a:r>
            <a:r>
              <a:rPr lang="en-US" b="0" i="0" dirty="0">
                <a:solidFill>
                  <a:srgbClr val="ECECEC"/>
                </a:solidFill>
                <a:effectLst/>
                <a:latin typeface="Google Sans"/>
              </a:rPr>
              <a:t> (only slightly)</a:t>
            </a:r>
            <a:endParaRPr lang="en-US" dirty="0">
              <a:solidFill>
                <a:srgbClr val="000000"/>
              </a:solidFill>
              <a:effectLst/>
              <a:latin typeface="Menlo" panose="020B0609030804020204" pitchFamily="49" charset="0"/>
            </a:endParaRP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45C50C15-CF53-E7AF-FE04-87BE48D88F17}"/>
              </a:ext>
            </a:extLst>
          </p:cNvPr>
          <p:cNvSpPr>
            <a:spLocks noGrp="1"/>
          </p:cNvSpPr>
          <p:nvPr>
            <p:ph type="sldNum" sz="quarter" idx="5"/>
          </p:nvPr>
        </p:nvSpPr>
        <p:spPr/>
        <p:txBody>
          <a:bodyPr/>
          <a:lstStyle/>
          <a:p>
            <a:fld id="{29CF086D-8BD1-364F-9B93-80DDF8457F59}" type="slidenum">
              <a:rPr lang="en-US" smtClean="0"/>
              <a:t>36</a:t>
            </a:fld>
            <a:endParaRPr lang="en-US"/>
          </a:p>
        </p:txBody>
      </p:sp>
    </p:spTree>
    <p:extLst>
      <p:ext uri="{BB962C8B-B14F-4D97-AF65-F5344CB8AC3E}">
        <p14:creationId xmlns:p14="http://schemas.microsoft.com/office/powerpoint/2010/main" val="2199141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CF086D-8BD1-364F-9B93-80DDF8457F59}" type="slidenum">
              <a:rPr lang="en-US" smtClean="0"/>
              <a:t>47</a:t>
            </a:fld>
            <a:endParaRPr lang="en-US"/>
          </a:p>
        </p:txBody>
      </p:sp>
    </p:spTree>
    <p:extLst>
      <p:ext uri="{BB962C8B-B14F-4D97-AF65-F5344CB8AC3E}">
        <p14:creationId xmlns:p14="http://schemas.microsoft.com/office/powerpoint/2010/main" val="210401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pertinent observation is that more gradient perception is typically associated with increased secondary cue integration. Although speech can be mostly categorized using the primary acoustic cue, the most optimal speech categorization occurs when integration multiple acoustic cues</a:t>
            </a:r>
          </a:p>
        </p:txBody>
      </p:sp>
      <p:sp>
        <p:nvSpPr>
          <p:cNvPr id="4" name="Slide Number Placeholder 3"/>
          <p:cNvSpPr>
            <a:spLocks noGrp="1"/>
          </p:cNvSpPr>
          <p:nvPr>
            <p:ph type="sldNum" sz="quarter" idx="5"/>
          </p:nvPr>
        </p:nvSpPr>
        <p:spPr/>
        <p:txBody>
          <a:bodyPr/>
          <a:lstStyle/>
          <a:p>
            <a:fld id="{477E7BED-2DE9-8945-A544-0A6176E9AC37}" type="slidenum">
              <a:rPr lang="en-US" smtClean="0"/>
              <a:t>4</a:t>
            </a:fld>
            <a:endParaRPr lang="en-US"/>
          </a:p>
        </p:txBody>
      </p:sp>
    </p:spTree>
    <p:extLst>
      <p:ext uri="{BB962C8B-B14F-4D97-AF65-F5344CB8AC3E}">
        <p14:creationId xmlns:p14="http://schemas.microsoft.com/office/powerpoint/2010/main" val="200684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Yu Gothic" panose="020B0400000000000000" pitchFamily="34" charset="-128"/>
                <a:cs typeface="Times New Roman (Body CS)"/>
              </a:rPr>
              <a:t>This is relevant for L2 speech category learning because L2 perceptual learning involves reorganizing the speech perceptual space, and based on the learning scenarios we discussed before, we can see that integrated multiple cues, sensitivity to acoustic cues, and overall perceptual flexibility are all necessary for successful reorganization </a:t>
            </a:r>
            <a:endParaRPr lang="en-US" dirty="0"/>
          </a:p>
          <a:p>
            <a:endParaRPr lang="en-US" dirty="0"/>
          </a:p>
        </p:txBody>
      </p:sp>
      <p:sp>
        <p:nvSpPr>
          <p:cNvPr id="4" name="Slide Number Placeholder 3"/>
          <p:cNvSpPr>
            <a:spLocks noGrp="1"/>
          </p:cNvSpPr>
          <p:nvPr>
            <p:ph type="sldNum" sz="quarter" idx="5"/>
          </p:nvPr>
        </p:nvSpPr>
        <p:spPr/>
        <p:txBody>
          <a:bodyPr/>
          <a:lstStyle/>
          <a:p>
            <a:fld id="{477E7BED-2DE9-8945-A544-0A6176E9AC37}" type="slidenum">
              <a:rPr lang="en-US" smtClean="0"/>
              <a:t>5</a:t>
            </a:fld>
            <a:endParaRPr lang="en-US"/>
          </a:p>
        </p:txBody>
      </p:sp>
    </p:spTree>
    <p:extLst>
      <p:ext uri="{BB962C8B-B14F-4D97-AF65-F5344CB8AC3E}">
        <p14:creationId xmlns:p14="http://schemas.microsoft.com/office/powerpoint/2010/main" val="66675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be the case that there is a bidirectional relationship between gradient categorization and multilingualism. Being multilingual or being exposed to linguistic diversity may encourage gradient perception such that being familiar with different languages that have different perceptual boundaries enables a person to move around their own perceptual boundary as necessary depending on their language demands, also known as perceptual flexibility. In the other direction, as we discussed, this perceptual flexibility, encouraged through gradient perception, may make it easier to learn novel L2 speech categories, making it easier to become multilingual, to put it broadly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[audio: Thus, we can predict that by being familiar with different languages that have different perceptual boundaries, that enables a person to move around their own perceptual boundary as necessary depending on their language demands. This is called perceptual flexibility]</a:t>
            </a:r>
          </a:p>
        </p:txBody>
      </p:sp>
      <p:sp>
        <p:nvSpPr>
          <p:cNvPr id="4" name="Slide Number Placeholder 3"/>
          <p:cNvSpPr>
            <a:spLocks noGrp="1"/>
          </p:cNvSpPr>
          <p:nvPr>
            <p:ph type="sldNum" sz="quarter" idx="5"/>
          </p:nvPr>
        </p:nvSpPr>
        <p:spPr/>
        <p:txBody>
          <a:bodyPr/>
          <a:lstStyle/>
          <a:p>
            <a:fld id="{A5D6B064-0EEE-374E-BF10-D19F80FA8825}" type="slidenum">
              <a:rPr lang="en-US" smtClean="0"/>
              <a:t>6</a:t>
            </a:fld>
            <a:endParaRPr lang="en-US"/>
          </a:p>
        </p:txBody>
      </p:sp>
    </p:spTree>
    <p:extLst>
      <p:ext uri="{BB962C8B-B14F-4D97-AF65-F5344CB8AC3E}">
        <p14:creationId xmlns:p14="http://schemas.microsoft.com/office/powerpoint/2010/main" val="3052905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VAS</a:t>
            </a:r>
          </a:p>
        </p:txBody>
      </p:sp>
      <p:sp>
        <p:nvSpPr>
          <p:cNvPr id="4" name="Slide Number Placeholder 3"/>
          <p:cNvSpPr>
            <a:spLocks noGrp="1"/>
          </p:cNvSpPr>
          <p:nvPr>
            <p:ph type="sldNum" sz="quarter" idx="5"/>
          </p:nvPr>
        </p:nvSpPr>
        <p:spPr/>
        <p:txBody>
          <a:bodyPr/>
          <a:lstStyle/>
          <a:p>
            <a:fld id="{8B1D326A-7124-D34B-B1E9-4422F4940B90}" type="slidenum">
              <a:rPr lang="en-US" smtClean="0"/>
              <a:t>8</a:t>
            </a:fld>
            <a:endParaRPr lang="en-US"/>
          </a:p>
        </p:txBody>
      </p:sp>
    </p:spTree>
    <p:extLst>
      <p:ext uri="{BB962C8B-B14F-4D97-AF65-F5344CB8AC3E}">
        <p14:creationId xmlns:p14="http://schemas.microsoft.com/office/powerpoint/2010/main" val="59014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English VAS</a:t>
            </a:r>
          </a:p>
        </p:txBody>
      </p:sp>
      <p:sp>
        <p:nvSpPr>
          <p:cNvPr id="4" name="Slide Number Placeholder 3"/>
          <p:cNvSpPr>
            <a:spLocks noGrp="1"/>
          </p:cNvSpPr>
          <p:nvPr>
            <p:ph type="sldNum" sz="quarter" idx="5"/>
          </p:nvPr>
        </p:nvSpPr>
        <p:spPr/>
        <p:txBody>
          <a:bodyPr/>
          <a:lstStyle/>
          <a:p>
            <a:fld id="{8B1D326A-7124-D34B-B1E9-4422F4940B90}" type="slidenum">
              <a:rPr lang="en-US" smtClean="0"/>
              <a:t>9</a:t>
            </a:fld>
            <a:endParaRPr lang="en-US"/>
          </a:p>
        </p:txBody>
      </p:sp>
    </p:spTree>
    <p:extLst>
      <p:ext uri="{BB962C8B-B14F-4D97-AF65-F5344CB8AC3E}">
        <p14:creationId xmlns:p14="http://schemas.microsoft.com/office/powerpoint/2010/main" val="343074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Japanese VAS</a:t>
            </a:r>
          </a:p>
        </p:txBody>
      </p:sp>
      <p:sp>
        <p:nvSpPr>
          <p:cNvPr id="4" name="Slide Number Placeholder 3"/>
          <p:cNvSpPr>
            <a:spLocks noGrp="1"/>
          </p:cNvSpPr>
          <p:nvPr>
            <p:ph type="sldNum" sz="quarter" idx="5"/>
          </p:nvPr>
        </p:nvSpPr>
        <p:spPr/>
        <p:txBody>
          <a:bodyPr/>
          <a:lstStyle/>
          <a:p>
            <a:fld id="{8B1D326A-7124-D34B-B1E9-4422F4940B90}" type="slidenum">
              <a:rPr lang="en-US" smtClean="0"/>
              <a:t>10</a:t>
            </a:fld>
            <a:endParaRPr lang="en-US"/>
          </a:p>
        </p:txBody>
      </p:sp>
    </p:spTree>
    <p:extLst>
      <p:ext uri="{BB962C8B-B14F-4D97-AF65-F5344CB8AC3E}">
        <p14:creationId xmlns:p14="http://schemas.microsoft.com/office/powerpoint/2010/main" val="231296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Japanese VAS</a:t>
            </a:r>
          </a:p>
        </p:txBody>
      </p:sp>
      <p:sp>
        <p:nvSpPr>
          <p:cNvPr id="4" name="Slide Number Placeholder 3"/>
          <p:cNvSpPr>
            <a:spLocks noGrp="1"/>
          </p:cNvSpPr>
          <p:nvPr>
            <p:ph type="sldNum" sz="quarter" idx="5"/>
          </p:nvPr>
        </p:nvSpPr>
        <p:spPr/>
        <p:txBody>
          <a:bodyPr/>
          <a:lstStyle/>
          <a:p>
            <a:fld id="{8B1D326A-7124-D34B-B1E9-4422F4940B90}" type="slidenum">
              <a:rPr lang="en-US" smtClean="0"/>
              <a:t>11</a:t>
            </a:fld>
            <a:endParaRPr lang="en-US"/>
          </a:p>
        </p:txBody>
      </p:sp>
    </p:spTree>
    <p:extLst>
      <p:ext uri="{BB962C8B-B14F-4D97-AF65-F5344CB8AC3E}">
        <p14:creationId xmlns:p14="http://schemas.microsoft.com/office/powerpoint/2010/main" val="97322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30AD-060A-22E1-0F1C-48D1718506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69DCA-C522-DA7D-0240-79DC33B22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34D251-36BA-212C-9C0E-E73CFA24D88D}"/>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5" name="Footer Placeholder 4">
            <a:extLst>
              <a:ext uri="{FF2B5EF4-FFF2-40B4-BE49-F238E27FC236}">
                <a16:creationId xmlns:a16="http://schemas.microsoft.com/office/drawing/2014/main" id="{C1DCAD43-171D-B797-8797-1421865FB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9115E-8792-C6DB-EC90-BADE5B49D740}"/>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194535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D23C-D5F7-E386-8402-AF71889F93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46FA2B-9E3D-4BAC-F5CF-27D616A4D7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1A274-8B3D-C664-D67C-C46DBDBF9A7E}"/>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5" name="Footer Placeholder 4">
            <a:extLst>
              <a:ext uri="{FF2B5EF4-FFF2-40B4-BE49-F238E27FC236}">
                <a16:creationId xmlns:a16="http://schemas.microsoft.com/office/drawing/2014/main" id="{790CD8B4-0FC6-75D4-1E47-95D6877F6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D30DF-134A-1993-A704-65F643D43070}"/>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1660375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55D3E-146C-3533-942B-533D8E6B34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318739-1C68-22C3-4DD4-35842AEA8A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450C2-60FD-5DED-5FAC-26CC0D4BC6A3}"/>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5" name="Footer Placeholder 4">
            <a:extLst>
              <a:ext uri="{FF2B5EF4-FFF2-40B4-BE49-F238E27FC236}">
                <a16:creationId xmlns:a16="http://schemas.microsoft.com/office/drawing/2014/main" id="{808BDAB4-F54B-62E2-FDDF-BAE572E9D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E6E39-F568-BB23-41E1-CAD689AA86EF}"/>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862879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CB16-08DE-D6F8-D6B4-1F3D04D51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9184C6-64E2-F877-C8ED-C3D2D3D43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AAE97-7457-93F8-4410-2ABAB4D32F7C}"/>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5" name="Footer Placeholder 4">
            <a:extLst>
              <a:ext uri="{FF2B5EF4-FFF2-40B4-BE49-F238E27FC236}">
                <a16:creationId xmlns:a16="http://schemas.microsoft.com/office/drawing/2014/main" id="{AB39730B-AAB7-B0BA-C104-15F428B7F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A1849-52E7-1E98-D6BC-753CC1050FD1}"/>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28307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EB88-3B62-F567-4D86-2B54A0FDE8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B670E2-90A7-28AF-2726-4950CA2250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0D357D-1251-C929-5EF5-8E9764EE238C}"/>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5" name="Footer Placeholder 4">
            <a:extLst>
              <a:ext uri="{FF2B5EF4-FFF2-40B4-BE49-F238E27FC236}">
                <a16:creationId xmlns:a16="http://schemas.microsoft.com/office/drawing/2014/main" id="{E8BE0FF7-D731-A006-5C64-46260594E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A870E-45A9-D9BA-0C2D-1DA1B24D5932}"/>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81802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8DD3-98CF-7BC5-F292-F76F3455D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4503EF-E304-D65C-89B5-2193AA89A2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C8C38B-B1E4-1770-4F03-E53AD661C9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518AC3-846F-C22D-00FE-FE9A33DF2A4D}"/>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6" name="Footer Placeholder 5">
            <a:extLst>
              <a:ext uri="{FF2B5EF4-FFF2-40B4-BE49-F238E27FC236}">
                <a16:creationId xmlns:a16="http://schemas.microsoft.com/office/drawing/2014/main" id="{14382087-8526-E30A-0FB0-785510A97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A8B04-D7F8-4FE9-1D81-59E9773DF66A}"/>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822076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C0D2-121E-2472-F160-00EB83361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85FBA4-37DE-FD9E-A87C-4D055E3F21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EED44B-98C4-9799-9F1B-7F629F0FFF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36EA0-23E6-6810-A1FA-1C9F81143F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B6A2ED-A912-9B69-A109-56B0B3339D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99729-4434-3737-D00E-E8C7BF4D561C}"/>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8" name="Footer Placeholder 7">
            <a:extLst>
              <a:ext uri="{FF2B5EF4-FFF2-40B4-BE49-F238E27FC236}">
                <a16:creationId xmlns:a16="http://schemas.microsoft.com/office/drawing/2014/main" id="{90FBCE9D-4E37-C097-60AC-34A794077D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7A3BF8-87EE-D42D-8CAA-91963F6C86F0}"/>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71975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7F818-A7E4-48A2-A3E9-4898AF654B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466079-124A-4255-F2A6-5C2E2ABE5D2E}"/>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4" name="Footer Placeholder 3">
            <a:extLst>
              <a:ext uri="{FF2B5EF4-FFF2-40B4-BE49-F238E27FC236}">
                <a16:creationId xmlns:a16="http://schemas.microsoft.com/office/drawing/2014/main" id="{D8F69D2F-3F21-761D-3D5E-692D821E83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723011-BBB7-70B9-BC76-BDC18F5F60E9}"/>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717994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288F5-0C28-F2F9-546D-A1E433451C3D}"/>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3" name="Footer Placeholder 2">
            <a:extLst>
              <a:ext uri="{FF2B5EF4-FFF2-40B4-BE49-F238E27FC236}">
                <a16:creationId xmlns:a16="http://schemas.microsoft.com/office/drawing/2014/main" id="{070A419A-DC25-ECC9-4BA2-F6CEED5CA5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F58893-E9DC-8864-2CBD-72F0ACAEC090}"/>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244221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006B-5FA9-7B92-AD3D-D335A6B6E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45524C-DC07-8C1D-451C-DF2A3BCCA4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A8102A-6142-7116-0B62-59C7D0497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7DF0D0-5BAD-BEED-75F9-D7E5527E7A4F}"/>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6" name="Footer Placeholder 5">
            <a:extLst>
              <a:ext uri="{FF2B5EF4-FFF2-40B4-BE49-F238E27FC236}">
                <a16:creationId xmlns:a16="http://schemas.microsoft.com/office/drawing/2014/main" id="{61F9D0CA-74AA-08D0-D191-9043FE508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8C337-65A3-3447-7F07-D78274A4B675}"/>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92452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120C-E45E-4148-A681-BFB36CC51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592A3D-CDAD-E22B-D460-107ED1EB7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475637-7E77-C9A4-60A4-3C4AA8B83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DB943-C608-3B84-BA2D-829A67EBB7B3}"/>
              </a:ext>
            </a:extLst>
          </p:cNvPr>
          <p:cNvSpPr>
            <a:spLocks noGrp="1"/>
          </p:cNvSpPr>
          <p:nvPr>
            <p:ph type="dt" sz="half" idx="10"/>
          </p:nvPr>
        </p:nvSpPr>
        <p:spPr/>
        <p:txBody>
          <a:bodyPr/>
          <a:lstStyle/>
          <a:p>
            <a:fld id="{9E696291-1E4C-614E-8722-21034E101607}" type="datetimeFigureOut">
              <a:rPr lang="en-US" smtClean="0"/>
              <a:t>4/8/25</a:t>
            </a:fld>
            <a:endParaRPr lang="en-US"/>
          </a:p>
        </p:txBody>
      </p:sp>
      <p:sp>
        <p:nvSpPr>
          <p:cNvPr id="6" name="Footer Placeholder 5">
            <a:extLst>
              <a:ext uri="{FF2B5EF4-FFF2-40B4-BE49-F238E27FC236}">
                <a16:creationId xmlns:a16="http://schemas.microsoft.com/office/drawing/2014/main" id="{77C622B3-27F6-0D5D-4D92-49905C1B04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EA8215-93B6-4D48-8575-5442C56D7ADE}"/>
              </a:ext>
            </a:extLst>
          </p:cNvPr>
          <p:cNvSpPr>
            <a:spLocks noGrp="1"/>
          </p:cNvSpPr>
          <p:nvPr>
            <p:ph type="sldNum" sz="quarter" idx="12"/>
          </p:nvPr>
        </p:nvSpPr>
        <p:spPr/>
        <p:txBody>
          <a:bodyPr/>
          <a:lstStyle/>
          <a:p>
            <a:fld id="{B7384115-97A2-7F4E-A11F-C6567024BB67}" type="slidenum">
              <a:rPr lang="en-US" smtClean="0"/>
              <a:t>‹#›</a:t>
            </a:fld>
            <a:endParaRPr lang="en-US"/>
          </a:p>
        </p:txBody>
      </p:sp>
    </p:spTree>
    <p:extLst>
      <p:ext uri="{BB962C8B-B14F-4D97-AF65-F5344CB8AC3E}">
        <p14:creationId xmlns:p14="http://schemas.microsoft.com/office/powerpoint/2010/main" val="2087504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852F2-BA8F-2ABB-9212-D61A189D10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268385-0CDE-DF80-958B-045DDD45D3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ED087-18AA-65FA-78CA-896CF9AEE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696291-1E4C-614E-8722-21034E101607}" type="datetimeFigureOut">
              <a:rPr lang="en-US" smtClean="0"/>
              <a:t>4/8/25</a:t>
            </a:fld>
            <a:endParaRPr lang="en-US"/>
          </a:p>
        </p:txBody>
      </p:sp>
      <p:sp>
        <p:nvSpPr>
          <p:cNvPr id="5" name="Footer Placeholder 4">
            <a:extLst>
              <a:ext uri="{FF2B5EF4-FFF2-40B4-BE49-F238E27FC236}">
                <a16:creationId xmlns:a16="http://schemas.microsoft.com/office/drawing/2014/main" id="{01D51B5F-90FE-5CD7-DCCB-781459612F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729258-0893-5E71-BAE6-97ABC2E4D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384115-97A2-7F4E-A11F-C6567024BB67}" type="slidenum">
              <a:rPr lang="en-US" smtClean="0"/>
              <a:t>‹#›</a:t>
            </a:fld>
            <a:endParaRPr lang="en-US"/>
          </a:p>
        </p:txBody>
      </p:sp>
    </p:spTree>
    <p:extLst>
      <p:ext uri="{BB962C8B-B14F-4D97-AF65-F5344CB8AC3E}">
        <p14:creationId xmlns:p14="http://schemas.microsoft.com/office/powerpoint/2010/main" val="2141699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4.wav"/><Relationship Id="rId7" Type="http://schemas.openxmlformats.org/officeDocument/2006/relationships/image" Target="../media/image7.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microsoft.com/office/2007/relationships/media" Target="../media/media6.wav"/><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6.wav"/></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media" Target="../media/media8.wav"/><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8.wav"/></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10.wav"/><Relationship Id="rId7" Type="http://schemas.openxmlformats.org/officeDocument/2006/relationships/image" Target="../media/image28.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notesSlide" Target="../notesSlides/notesSlide19.xml"/><Relationship Id="rId11"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audio" Target="../media/media10.wav"/><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audio" Target="../media/media14.wav"/><Relationship Id="rId3" Type="http://schemas.microsoft.com/office/2007/relationships/media" Target="../media/media12.wav"/><Relationship Id="rId7" Type="http://schemas.microsoft.com/office/2007/relationships/media" Target="../media/media14.wav"/><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audio" Target="../media/media13.wav"/><Relationship Id="rId11" Type="http://schemas.openxmlformats.org/officeDocument/2006/relationships/image" Target="../media/image7.png"/><Relationship Id="rId5" Type="http://schemas.microsoft.com/office/2007/relationships/media" Target="../media/media13.wav"/><Relationship Id="rId10" Type="http://schemas.openxmlformats.org/officeDocument/2006/relationships/notesSlide" Target="../notesSlides/notesSlide20.xml"/><Relationship Id="rId4" Type="http://schemas.openxmlformats.org/officeDocument/2006/relationships/audio" Target="../media/media12.wav"/><Relationship Id="rId9"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audio" Target="../media/media17.wav"/><Relationship Id="rId13" Type="http://schemas.microsoft.com/office/2007/relationships/media" Target="../media/media12.wav"/><Relationship Id="rId18" Type="http://schemas.openxmlformats.org/officeDocument/2006/relationships/audio" Target="../media/media20.wav"/><Relationship Id="rId26" Type="http://schemas.openxmlformats.org/officeDocument/2006/relationships/audio" Target="../media/media24.wav"/><Relationship Id="rId3" Type="http://schemas.microsoft.com/office/2007/relationships/media" Target="../media/media15.wav"/><Relationship Id="rId21" Type="http://schemas.microsoft.com/office/2007/relationships/media" Target="../media/media22.wav"/><Relationship Id="rId7" Type="http://schemas.microsoft.com/office/2007/relationships/media" Target="../media/media17.wav"/><Relationship Id="rId12" Type="http://schemas.openxmlformats.org/officeDocument/2006/relationships/audio" Target="../media/media19.wav"/><Relationship Id="rId17" Type="http://schemas.microsoft.com/office/2007/relationships/media" Target="../media/media20.wav"/><Relationship Id="rId25" Type="http://schemas.microsoft.com/office/2007/relationships/media" Target="../media/media24.wav"/><Relationship Id="rId2" Type="http://schemas.openxmlformats.org/officeDocument/2006/relationships/audio" Target="../media/media11.wav"/><Relationship Id="rId16" Type="http://schemas.openxmlformats.org/officeDocument/2006/relationships/audio" Target="../media/media13.wav"/><Relationship Id="rId20" Type="http://schemas.openxmlformats.org/officeDocument/2006/relationships/audio" Target="../media/media21.wav"/><Relationship Id="rId29" Type="http://schemas.openxmlformats.org/officeDocument/2006/relationships/slideLayout" Target="../slideLayouts/slideLayout2.xml"/><Relationship Id="rId1" Type="http://schemas.microsoft.com/office/2007/relationships/media" Target="../media/media11.wav"/><Relationship Id="rId6" Type="http://schemas.openxmlformats.org/officeDocument/2006/relationships/audio" Target="../media/media16.wav"/><Relationship Id="rId11" Type="http://schemas.microsoft.com/office/2007/relationships/media" Target="../media/media19.wav"/><Relationship Id="rId24" Type="http://schemas.openxmlformats.org/officeDocument/2006/relationships/audio" Target="../media/media23.wav"/><Relationship Id="rId5" Type="http://schemas.microsoft.com/office/2007/relationships/media" Target="../media/media16.wav"/><Relationship Id="rId15" Type="http://schemas.microsoft.com/office/2007/relationships/media" Target="../media/media13.wav"/><Relationship Id="rId23" Type="http://schemas.microsoft.com/office/2007/relationships/media" Target="../media/media23.wav"/><Relationship Id="rId28" Type="http://schemas.openxmlformats.org/officeDocument/2006/relationships/audio" Target="../media/media14.wav"/><Relationship Id="rId10" Type="http://schemas.openxmlformats.org/officeDocument/2006/relationships/audio" Target="../media/media18.wav"/><Relationship Id="rId19" Type="http://schemas.microsoft.com/office/2007/relationships/media" Target="../media/media21.wav"/><Relationship Id="rId31" Type="http://schemas.openxmlformats.org/officeDocument/2006/relationships/image" Target="../media/image7.png"/><Relationship Id="rId4" Type="http://schemas.openxmlformats.org/officeDocument/2006/relationships/audio" Target="../media/media15.wav"/><Relationship Id="rId9" Type="http://schemas.microsoft.com/office/2007/relationships/media" Target="../media/media18.wav"/><Relationship Id="rId14" Type="http://schemas.openxmlformats.org/officeDocument/2006/relationships/audio" Target="../media/media12.wav"/><Relationship Id="rId22" Type="http://schemas.openxmlformats.org/officeDocument/2006/relationships/audio" Target="../media/media22.wav"/><Relationship Id="rId27" Type="http://schemas.microsoft.com/office/2007/relationships/media" Target="../media/media14.wav"/><Relationship Id="rId30"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hrbosker.github.io/resources/scripts/" TargetMode="External"/><Relationship Id="rId3" Type="http://schemas.openxmlformats.org/officeDocument/2006/relationships/hyperlink" Target="http://www.mattwinn.com/praat.html" TargetMode="External"/><Relationship Id="rId7" Type="http://schemas.openxmlformats.org/officeDocument/2006/relationships/hyperlink" Target="https://fonetika.ff.cuni.cz/en/research/from-our-research/psola-modifica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youtube.com/playlist?list=PL6niCBwOhjHga4bCS83VJ2uKzQ8ZjEVeG" TargetMode="External"/><Relationship Id="rId11" Type="http://schemas.openxmlformats.org/officeDocument/2006/relationships/hyperlink" Target="https://www.cs.columbia.edu/~julia/courses/Resources/Styler2021.pdf" TargetMode="External"/><Relationship Id="rId5" Type="http://schemas.openxmlformats.org/officeDocument/2006/relationships/hyperlink" Target="https://www.youtube.com/@listenlab_umn/featured" TargetMode="External"/><Relationship Id="rId10" Type="http://schemas.openxmlformats.org/officeDocument/2006/relationships/hyperlink" Target="https://praatscripting.lingphon.net/" TargetMode="External"/><Relationship Id="rId4" Type="http://schemas.openxmlformats.org/officeDocument/2006/relationships/hyperlink" Target="https://github.com/ListenLab/Praat.git" TargetMode="External"/><Relationship Id="rId9" Type="http://schemas.openxmlformats.org/officeDocument/2006/relationships/hyperlink" Target="https://praatscriptingtutorial.com/defaul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peechincontext.github.io/linguistic-analysis-resources/continua.html" TargetMode="External"/><Relationship Id="rId2" Type="http://schemas.openxmlformats.org/officeDocument/2006/relationships/hyperlink" Target="https://github.com/anniehelms/tandem-straight/tree/main" TargetMode="External"/><Relationship Id="rId1" Type="http://schemas.openxmlformats.org/officeDocument/2006/relationships/slideLayout" Target="../slideLayouts/slideLayout2.xml"/><Relationship Id="rId5" Type="http://schemas.openxmlformats.org/officeDocument/2006/relationships/hyperlink" Target="https://github.com/HidekiKawahara/worldGUItools.git" TargetMode="External"/><Relationship Id="rId4" Type="http://schemas.openxmlformats.org/officeDocument/2006/relationships/hyperlink" Target="https://memcauliffe.com/how-to-create-synthetic-speech-continua-using-straight.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840E-055D-E77D-8F5E-7192C3E02963}"/>
              </a:ext>
            </a:extLst>
          </p:cNvPr>
          <p:cNvSpPr>
            <a:spLocks noGrp="1"/>
          </p:cNvSpPr>
          <p:nvPr>
            <p:ph type="ctrTitle"/>
          </p:nvPr>
        </p:nvSpPr>
        <p:spPr/>
        <p:txBody>
          <a:bodyPr/>
          <a:lstStyle/>
          <a:p>
            <a:r>
              <a:rPr lang="en-US" dirty="0"/>
              <a:t>Making continua with Praat</a:t>
            </a:r>
          </a:p>
        </p:txBody>
      </p:sp>
      <p:sp>
        <p:nvSpPr>
          <p:cNvPr id="3" name="Subtitle 2">
            <a:extLst>
              <a:ext uri="{FF2B5EF4-FFF2-40B4-BE49-F238E27FC236}">
                <a16:creationId xmlns:a16="http://schemas.microsoft.com/office/drawing/2014/main" id="{E7D57BE4-6737-501F-CEEA-43E948F3C6E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0841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87112D9-6ABC-CFE4-4769-F6D8634F280E}"/>
              </a:ext>
            </a:extLst>
          </p:cNvPr>
          <p:cNvGrpSpPr/>
          <p:nvPr/>
        </p:nvGrpSpPr>
        <p:grpSpPr>
          <a:xfrm>
            <a:off x="484094" y="663388"/>
            <a:ext cx="11331388" cy="5827059"/>
            <a:chOff x="484094" y="663388"/>
            <a:chExt cx="11331388" cy="5827059"/>
          </a:xfrm>
        </p:grpSpPr>
        <p:grpSp>
          <p:nvGrpSpPr>
            <p:cNvPr id="8" name="Group 7">
              <a:extLst>
                <a:ext uri="{FF2B5EF4-FFF2-40B4-BE49-F238E27FC236}">
                  <a16:creationId xmlns:a16="http://schemas.microsoft.com/office/drawing/2014/main" id="{519DB6AF-99A9-ADEB-BC62-EDBEC42BB466}"/>
                </a:ext>
              </a:extLst>
            </p:cNvPr>
            <p:cNvGrpSpPr/>
            <p:nvPr/>
          </p:nvGrpSpPr>
          <p:grpSpPr>
            <a:xfrm>
              <a:off x="484094" y="663388"/>
              <a:ext cx="11331388" cy="5827059"/>
              <a:chOff x="484094" y="663388"/>
              <a:chExt cx="11331388" cy="5827059"/>
            </a:xfrm>
          </p:grpSpPr>
          <p:cxnSp>
            <p:nvCxnSpPr>
              <p:cNvPr id="5" name="Straight Connector 4">
                <a:extLst>
                  <a:ext uri="{FF2B5EF4-FFF2-40B4-BE49-F238E27FC236}">
                    <a16:creationId xmlns:a16="http://schemas.microsoft.com/office/drawing/2014/main" id="{48D3EC28-2950-7839-9ADB-9049AD81BFB4}"/>
                  </a:ext>
                </a:extLst>
              </p:cNvPr>
              <p:cNvCxnSpPr>
                <a:cxnSpLocks/>
              </p:cNvCxnSpPr>
              <p:nvPr/>
            </p:nvCxnSpPr>
            <p:spPr>
              <a:xfrm>
                <a:off x="2878015" y="3516923"/>
                <a:ext cx="6435969"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A7D0212-95BD-3433-1C9B-69D4775F2480}"/>
                  </a:ext>
                </a:extLst>
              </p:cNvPr>
              <p:cNvSpPr txBox="1"/>
              <p:nvPr/>
            </p:nvSpPr>
            <p:spPr>
              <a:xfrm>
                <a:off x="1218080" y="2916758"/>
                <a:ext cx="1107996" cy="1200329"/>
              </a:xfrm>
              <a:prstGeom prst="rect">
                <a:avLst/>
              </a:prstGeom>
              <a:noFill/>
            </p:spPr>
            <p:txBody>
              <a:bodyPr wrap="none" rtlCol="0">
                <a:spAutoFit/>
              </a:bodyPr>
              <a:lstStyle/>
              <a:p>
                <a:pPr algn="ctr"/>
                <a:r>
                  <a:rPr lang="en-US" sz="3600" dirty="0"/>
                  <a:t>かた</a:t>
                </a:r>
              </a:p>
              <a:p>
                <a:pPr algn="ctr"/>
                <a:r>
                  <a:rPr lang="en-US" sz="3600" dirty="0"/>
                  <a:t>kata</a:t>
                </a:r>
              </a:p>
            </p:txBody>
          </p:sp>
          <p:sp>
            <p:nvSpPr>
              <p:cNvPr id="3" name="TextBox 2">
                <a:extLst>
                  <a:ext uri="{FF2B5EF4-FFF2-40B4-BE49-F238E27FC236}">
                    <a16:creationId xmlns:a16="http://schemas.microsoft.com/office/drawing/2014/main" id="{372DC601-F5BC-5826-626C-F2504D50DC82}"/>
                  </a:ext>
                </a:extLst>
              </p:cNvPr>
              <p:cNvSpPr txBox="1"/>
              <p:nvPr/>
            </p:nvSpPr>
            <p:spPr>
              <a:xfrm>
                <a:off x="9865923" y="2916758"/>
                <a:ext cx="1569660" cy="1200329"/>
              </a:xfrm>
              <a:prstGeom prst="rect">
                <a:avLst/>
              </a:prstGeom>
              <a:noFill/>
            </p:spPr>
            <p:txBody>
              <a:bodyPr wrap="none" rtlCol="0">
                <a:spAutoFit/>
              </a:bodyPr>
              <a:lstStyle/>
              <a:p>
                <a:pPr algn="ctr"/>
                <a:r>
                  <a:rPr lang="en-US" sz="3600" dirty="0"/>
                  <a:t>かった</a:t>
                </a:r>
              </a:p>
              <a:p>
                <a:pPr algn="ctr"/>
                <a:r>
                  <a:rPr lang="en-US" sz="3600" dirty="0"/>
                  <a:t>katta</a:t>
                </a:r>
              </a:p>
            </p:txBody>
          </p:sp>
          <p:sp>
            <p:nvSpPr>
              <p:cNvPr id="4" name="Rectangle 3">
                <a:extLst>
                  <a:ext uri="{FF2B5EF4-FFF2-40B4-BE49-F238E27FC236}">
                    <a16:creationId xmlns:a16="http://schemas.microsoft.com/office/drawing/2014/main" id="{BD484007-1B01-E6AE-175C-6ED05661E52F}"/>
                  </a:ext>
                </a:extLst>
              </p:cNvPr>
              <p:cNvSpPr/>
              <p:nvPr/>
            </p:nvSpPr>
            <p:spPr>
              <a:xfrm>
                <a:off x="484094" y="663388"/>
                <a:ext cx="11331388" cy="58270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D4FAF7F-45B4-869C-28D3-8E2332B6B61A}"/>
                </a:ext>
              </a:extLst>
            </p:cNvPr>
            <p:cNvSpPr txBox="1"/>
            <p:nvPr/>
          </p:nvSpPr>
          <p:spPr>
            <a:xfrm>
              <a:off x="3079548" y="4737865"/>
              <a:ext cx="6032902" cy="1200329"/>
            </a:xfrm>
            <a:prstGeom prst="rect">
              <a:avLst/>
            </a:prstGeom>
            <a:noFill/>
          </p:spPr>
          <p:txBody>
            <a:bodyPr wrap="square" rtlCol="0">
              <a:spAutoFit/>
            </a:bodyPr>
            <a:lstStyle/>
            <a:p>
              <a:pPr algn="ctr"/>
              <a:r>
                <a:rPr lang="en-US" sz="2400" dirty="0"/>
                <a:t>Click on the slider based on what you think the word sounded like, then press the Spacebar to continue.</a:t>
              </a:r>
            </a:p>
          </p:txBody>
        </p:sp>
      </p:grpSp>
    </p:spTree>
    <p:extLst>
      <p:ext uri="{BB962C8B-B14F-4D97-AF65-F5344CB8AC3E}">
        <p14:creationId xmlns:p14="http://schemas.microsoft.com/office/powerpoint/2010/main" val="2825516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93BA882-67B3-EE49-8601-A6AC79DFCA06}"/>
              </a:ext>
            </a:extLst>
          </p:cNvPr>
          <p:cNvGrpSpPr/>
          <p:nvPr/>
        </p:nvGrpSpPr>
        <p:grpSpPr>
          <a:xfrm>
            <a:off x="484094" y="663388"/>
            <a:ext cx="11331388" cy="5827059"/>
            <a:chOff x="484094" y="663388"/>
            <a:chExt cx="11331388" cy="5827059"/>
          </a:xfrm>
        </p:grpSpPr>
        <p:grpSp>
          <p:nvGrpSpPr>
            <p:cNvPr id="8" name="Group 7">
              <a:extLst>
                <a:ext uri="{FF2B5EF4-FFF2-40B4-BE49-F238E27FC236}">
                  <a16:creationId xmlns:a16="http://schemas.microsoft.com/office/drawing/2014/main" id="{519DB6AF-99A9-ADEB-BC62-EDBEC42BB466}"/>
                </a:ext>
              </a:extLst>
            </p:cNvPr>
            <p:cNvGrpSpPr/>
            <p:nvPr/>
          </p:nvGrpSpPr>
          <p:grpSpPr>
            <a:xfrm>
              <a:off x="484094" y="663388"/>
              <a:ext cx="11331388" cy="5827059"/>
              <a:chOff x="484094" y="663388"/>
              <a:chExt cx="11331388" cy="5827059"/>
            </a:xfrm>
          </p:grpSpPr>
          <p:cxnSp>
            <p:nvCxnSpPr>
              <p:cNvPr id="5" name="Straight Connector 4">
                <a:extLst>
                  <a:ext uri="{FF2B5EF4-FFF2-40B4-BE49-F238E27FC236}">
                    <a16:creationId xmlns:a16="http://schemas.microsoft.com/office/drawing/2014/main" id="{48D3EC28-2950-7839-9ADB-9049AD81BFB4}"/>
                  </a:ext>
                </a:extLst>
              </p:cNvPr>
              <p:cNvCxnSpPr>
                <a:cxnSpLocks/>
              </p:cNvCxnSpPr>
              <p:nvPr/>
            </p:nvCxnSpPr>
            <p:spPr>
              <a:xfrm>
                <a:off x="2878015" y="3516923"/>
                <a:ext cx="6435969"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A7D0212-95BD-3433-1C9B-69D4775F2480}"/>
                  </a:ext>
                </a:extLst>
              </p:cNvPr>
              <p:cNvSpPr txBox="1"/>
              <p:nvPr/>
            </p:nvSpPr>
            <p:spPr>
              <a:xfrm>
                <a:off x="1218080" y="2916758"/>
                <a:ext cx="1107997" cy="1200329"/>
              </a:xfrm>
              <a:prstGeom prst="rect">
                <a:avLst/>
              </a:prstGeom>
              <a:noFill/>
            </p:spPr>
            <p:txBody>
              <a:bodyPr wrap="none" rtlCol="0">
                <a:spAutoFit/>
              </a:bodyPr>
              <a:lstStyle/>
              <a:p>
                <a:pPr algn="ctr"/>
                <a:r>
                  <a:rPr lang="en-US" sz="3600" dirty="0"/>
                  <a:t>とる</a:t>
                </a:r>
              </a:p>
              <a:p>
                <a:pPr algn="ctr"/>
                <a:r>
                  <a:rPr lang="en-US" sz="3600" dirty="0"/>
                  <a:t>toru</a:t>
                </a:r>
              </a:p>
            </p:txBody>
          </p:sp>
          <p:sp>
            <p:nvSpPr>
              <p:cNvPr id="3" name="TextBox 2">
                <a:extLst>
                  <a:ext uri="{FF2B5EF4-FFF2-40B4-BE49-F238E27FC236}">
                    <a16:creationId xmlns:a16="http://schemas.microsoft.com/office/drawing/2014/main" id="{372DC601-F5BC-5826-626C-F2504D50DC82}"/>
                  </a:ext>
                </a:extLst>
              </p:cNvPr>
              <p:cNvSpPr txBox="1"/>
              <p:nvPr/>
            </p:nvSpPr>
            <p:spPr>
              <a:xfrm>
                <a:off x="9865922" y="2916758"/>
                <a:ext cx="1569660" cy="1200329"/>
              </a:xfrm>
              <a:prstGeom prst="rect">
                <a:avLst/>
              </a:prstGeom>
              <a:noFill/>
            </p:spPr>
            <p:txBody>
              <a:bodyPr wrap="none" rtlCol="0">
                <a:spAutoFit/>
              </a:bodyPr>
              <a:lstStyle/>
              <a:p>
                <a:pPr algn="ctr"/>
                <a:r>
                  <a:rPr lang="en-US" sz="3600" dirty="0"/>
                  <a:t>とおる</a:t>
                </a:r>
              </a:p>
              <a:p>
                <a:pPr algn="ctr"/>
                <a:r>
                  <a:rPr lang="en-US" sz="3600" dirty="0"/>
                  <a:t>tooru</a:t>
                </a:r>
              </a:p>
            </p:txBody>
          </p:sp>
          <p:sp>
            <p:nvSpPr>
              <p:cNvPr id="4" name="Rectangle 3">
                <a:extLst>
                  <a:ext uri="{FF2B5EF4-FFF2-40B4-BE49-F238E27FC236}">
                    <a16:creationId xmlns:a16="http://schemas.microsoft.com/office/drawing/2014/main" id="{BD484007-1B01-E6AE-175C-6ED05661E52F}"/>
                  </a:ext>
                </a:extLst>
              </p:cNvPr>
              <p:cNvSpPr/>
              <p:nvPr/>
            </p:nvSpPr>
            <p:spPr>
              <a:xfrm>
                <a:off x="484094" y="663388"/>
                <a:ext cx="11331388" cy="58270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D4FAF7F-45B4-869C-28D3-8E2332B6B61A}"/>
                </a:ext>
              </a:extLst>
            </p:cNvPr>
            <p:cNvSpPr txBox="1"/>
            <p:nvPr/>
          </p:nvSpPr>
          <p:spPr>
            <a:xfrm>
              <a:off x="3079548" y="4737865"/>
              <a:ext cx="6032902" cy="1200329"/>
            </a:xfrm>
            <a:prstGeom prst="rect">
              <a:avLst/>
            </a:prstGeom>
            <a:noFill/>
          </p:spPr>
          <p:txBody>
            <a:bodyPr wrap="square" rtlCol="0">
              <a:spAutoFit/>
            </a:bodyPr>
            <a:lstStyle/>
            <a:p>
              <a:pPr algn="ctr"/>
              <a:r>
                <a:rPr lang="en-US" sz="2400" dirty="0"/>
                <a:t>Click on the slider based on what you think the word sounded like, then press the Spacebar to continue.</a:t>
              </a:r>
            </a:p>
          </p:txBody>
        </p:sp>
      </p:grpSp>
    </p:spTree>
    <p:extLst>
      <p:ext uri="{BB962C8B-B14F-4D97-AF65-F5344CB8AC3E}">
        <p14:creationId xmlns:p14="http://schemas.microsoft.com/office/powerpoint/2010/main" val="415016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A672B-AD42-1328-C723-B33E22627563}"/>
              </a:ext>
            </a:extLst>
          </p:cNvPr>
          <p:cNvSpPr>
            <a:spLocks noGrp="1"/>
          </p:cNvSpPr>
          <p:nvPr>
            <p:ph type="title"/>
          </p:nvPr>
        </p:nvSpPr>
        <p:spPr/>
        <p:txBody>
          <a:bodyPr/>
          <a:lstStyle/>
          <a:p>
            <a:r>
              <a:rPr lang="en-US" dirty="0"/>
              <a:t>Overall considerations for synthesizing speech continua</a:t>
            </a:r>
          </a:p>
        </p:txBody>
      </p:sp>
      <p:sp>
        <p:nvSpPr>
          <p:cNvPr id="3" name="Content Placeholder 2">
            <a:extLst>
              <a:ext uri="{FF2B5EF4-FFF2-40B4-BE49-F238E27FC236}">
                <a16:creationId xmlns:a16="http://schemas.microsoft.com/office/drawing/2014/main" id="{C46FF94C-B2BF-EB7E-DC2B-0F391403688B}"/>
              </a:ext>
            </a:extLst>
          </p:cNvPr>
          <p:cNvSpPr>
            <a:spLocks noGrp="1"/>
          </p:cNvSpPr>
          <p:nvPr>
            <p:ph idx="1"/>
          </p:nvPr>
        </p:nvSpPr>
        <p:spPr/>
        <p:txBody>
          <a:bodyPr/>
          <a:lstStyle/>
          <a:p>
            <a:r>
              <a:rPr lang="en-US" dirty="0"/>
              <a:t>Primary/secondary perceptual acoustic dimensions</a:t>
            </a:r>
          </a:p>
          <a:p>
            <a:r>
              <a:rPr lang="en-US" dirty="0"/>
              <a:t>Method of interpolation (e.g., what math to get from 0 -&gt; 50 in x number of steps)</a:t>
            </a:r>
          </a:p>
          <a:p>
            <a:r>
              <a:rPr lang="en-US" dirty="0"/>
              <a:t>Method of speech manipulation</a:t>
            </a:r>
          </a:p>
          <a:p>
            <a:r>
              <a:rPr lang="en-US" dirty="0"/>
              <a:t>Speech naturalness</a:t>
            </a:r>
          </a:p>
          <a:p>
            <a:r>
              <a:rPr lang="en-US" dirty="0"/>
              <a:t>Minimizing manipulation of other acoustic characteristics</a:t>
            </a:r>
          </a:p>
          <a:p>
            <a:r>
              <a:rPr lang="en-US" dirty="0"/>
              <a:t>Synthesizing speech from one recording vs. both recordings</a:t>
            </a:r>
          </a:p>
        </p:txBody>
      </p:sp>
    </p:spTree>
    <p:extLst>
      <p:ext uri="{BB962C8B-B14F-4D97-AF65-F5344CB8AC3E}">
        <p14:creationId xmlns:p14="http://schemas.microsoft.com/office/powerpoint/2010/main" val="2670891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8F4E-9C67-6E66-7101-ADC3C07B23C3}"/>
              </a:ext>
            </a:extLst>
          </p:cNvPr>
          <p:cNvSpPr>
            <a:spLocks noGrp="1"/>
          </p:cNvSpPr>
          <p:nvPr>
            <p:ph type="title"/>
          </p:nvPr>
        </p:nvSpPr>
        <p:spPr/>
        <p:txBody>
          <a:bodyPr>
            <a:normAutofit/>
          </a:bodyPr>
          <a:lstStyle/>
          <a:p>
            <a:r>
              <a:rPr lang="en-US" sz="4000" dirty="0"/>
              <a:t>PSOLA </a:t>
            </a:r>
            <a:r>
              <a:rPr lang="en-US" sz="4000" b="0" i="0" dirty="0">
                <a:solidFill>
                  <a:srgbClr val="202122"/>
                </a:solidFill>
                <a:effectLst/>
                <a:latin typeface="Arial" panose="020B0604020202020204" pitchFamily="34" charset="0"/>
              </a:rPr>
              <a:t>(Pitch-Synchronous Overlap and Add)</a:t>
            </a:r>
            <a:endParaRPr lang="en-US" sz="4000" dirty="0"/>
          </a:p>
        </p:txBody>
      </p:sp>
      <p:sp>
        <p:nvSpPr>
          <p:cNvPr id="3" name="Content Placeholder 2">
            <a:extLst>
              <a:ext uri="{FF2B5EF4-FFF2-40B4-BE49-F238E27FC236}">
                <a16:creationId xmlns:a16="http://schemas.microsoft.com/office/drawing/2014/main" id="{6D1B12A7-9FF0-0B4C-0CBE-781C5F5E24F1}"/>
              </a:ext>
            </a:extLst>
          </p:cNvPr>
          <p:cNvSpPr>
            <a:spLocks noGrp="1"/>
          </p:cNvSpPr>
          <p:nvPr>
            <p:ph idx="1"/>
          </p:nvPr>
        </p:nvSpPr>
        <p:spPr/>
        <p:txBody>
          <a:bodyPr/>
          <a:lstStyle/>
          <a:p>
            <a:r>
              <a:rPr lang="en-US" dirty="0"/>
              <a:t>algorithm that allows changes to fundamental frequency and duration without changing (too much) other characteristics of speech</a:t>
            </a:r>
          </a:p>
          <a:p>
            <a:endParaRPr lang="en-US" dirty="0"/>
          </a:p>
        </p:txBody>
      </p:sp>
    </p:spTree>
    <p:extLst>
      <p:ext uri="{BB962C8B-B14F-4D97-AF65-F5344CB8AC3E}">
        <p14:creationId xmlns:p14="http://schemas.microsoft.com/office/powerpoint/2010/main" val="2730413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1CCFB-F9AB-8781-F415-27C3F6D65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058E1-12EB-5164-BD75-0A148CC8AC17}"/>
              </a:ext>
            </a:extLst>
          </p:cNvPr>
          <p:cNvSpPr>
            <a:spLocks noGrp="1"/>
          </p:cNvSpPr>
          <p:nvPr>
            <p:ph type="title"/>
          </p:nvPr>
        </p:nvSpPr>
        <p:spPr/>
        <p:txBody>
          <a:bodyPr/>
          <a:lstStyle/>
          <a:p>
            <a:r>
              <a:rPr lang="en-US" dirty="0"/>
              <a:t>indent [d] vs. intent [t]</a:t>
            </a:r>
          </a:p>
        </p:txBody>
      </p:sp>
      <p:graphicFrame>
        <p:nvGraphicFramePr>
          <p:cNvPr id="4" name="Content Placeholder 3">
            <a:extLst>
              <a:ext uri="{FF2B5EF4-FFF2-40B4-BE49-F238E27FC236}">
                <a16:creationId xmlns:a16="http://schemas.microsoft.com/office/drawing/2014/main" id="{6588E63C-E63E-0682-2D62-151B9F816809}"/>
              </a:ext>
            </a:extLst>
          </p:cNvPr>
          <p:cNvGraphicFramePr>
            <a:graphicFrameLocks noGrp="1"/>
          </p:cNvGraphicFramePr>
          <p:nvPr>
            <p:ph idx="1"/>
            <p:extLst>
              <p:ext uri="{D42A27DB-BD31-4B8C-83A1-F6EECF244321}">
                <p14:modId xmlns:p14="http://schemas.microsoft.com/office/powerpoint/2010/main" val="4060151445"/>
              </p:ext>
            </p:extLst>
          </p:nvPr>
        </p:nvGraphicFramePr>
        <p:xfrm>
          <a:off x="1517072" y="3015922"/>
          <a:ext cx="9026240" cy="2494280"/>
        </p:xfrm>
        <a:graphic>
          <a:graphicData uri="http://schemas.openxmlformats.org/drawingml/2006/table">
            <a:tbl>
              <a:tblPr firstRow="1" bandRow="1">
                <a:noFill/>
                <a:tableStyleId>{5940675A-B579-460E-94D1-54222C63F5DA}</a:tableStyleId>
              </a:tblPr>
              <a:tblGrid>
                <a:gridCol w="1392383">
                  <a:extLst>
                    <a:ext uri="{9D8B030D-6E8A-4147-A177-3AD203B41FA5}">
                      <a16:colId xmlns:a16="http://schemas.microsoft.com/office/drawing/2014/main" val="3065837221"/>
                    </a:ext>
                  </a:extLst>
                </a:gridCol>
                <a:gridCol w="1163781">
                  <a:extLst>
                    <a:ext uri="{9D8B030D-6E8A-4147-A177-3AD203B41FA5}">
                      <a16:colId xmlns:a16="http://schemas.microsoft.com/office/drawing/2014/main" val="859539861"/>
                    </a:ext>
                  </a:extLst>
                </a:gridCol>
                <a:gridCol w="828676">
                  <a:extLst>
                    <a:ext uri="{9D8B030D-6E8A-4147-A177-3AD203B41FA5}">
                      <a16:colId xmlns:a16="http://schemas.microsoft.com/office/drawing/2014/main" val="3254831788"/>
                    </a:ext>
                  </a:extLst>
                </a:gridCol>
                <a:gridCol w="1128280">
                  <a:extLst>
                    <a:ext uri="{9D8B030D-6E8A-4147-A177-3AD203B41FA5}">
                      <a16:colId xmlns:a16="http://schemas.microsoft.com/office/drawing/2014/main" val="2934990127"/>
                    </a:ext>
                  </a:extLst>
                </a:gridCol>
                <a:gridCol w="1128280">
                  <a:extLst>
                    <a:ext uri="{9D8B030D-6E8A-4147-A177-3AD203B41FA5}">
                      <a16:colId xmlns:a16="http://schemas.microsoft.com/office/drawing/2014/main" val="1860578220"/>
                    </a:ext>
                  </a:extLst>
                </a:gridCol>
                <a:gridCol w="1128280">
                  <a:extLst>
                    <a:ext uri="{9D8B030D-6E8A-4147-A177-3AD203B41FA5}">
                      <a16:colId xmlns:a16="http://schemas.microsoft.com/office/drawing/2014/main" val="3800231261"/>
                    </a:ext>
                  </a:extLst>
                </a:gridCol>
                <a:gridCol w="1128280">
                  <a:extLst>
                    <a:ext uri="{9D8B030D-6E8A-4147-A177-3AD203B41FA5}">
                      <a16:colId xmlns:a16="http://schemas.microsoft.com/office/drawing/2014/main" val="3035075228"/>
                    </a:ext>
                  </a:extLst>
                </a:gridCol>
                <a:gridCol w="1128280">
                  <a:extLst>
                    <a:ext uri="{9D8B030D-6E8A-4147-A177-3AD203B41FA5}">
                      <a16:colId xmlns:a16="http://schemas.microsoft.com/office/drawing/2014/main" val="2504250084"/>
                    </a:ext>
                  </a:extLst>
                </a:gridCol>
              </a:tblGrid>
              <a:tr h="185651">
                <a:tc>
                  <a:txBody>
                    <a:bodyPr/>
                    <a:lstStyle/>
                    <a:p>
                      <a:r>
                        <a:rPr lang="en-US" dirty="0">
                          <a:solidFill>
                            <a:schemeClr val="tx1"/>
                          </a:solidFill>
                        </a:rPr>
                        <a:t>indent</a:t>
                      </a:r>
                    </a:p>
                  </a:txBody>
                  <a:tcPr>
                    <a:noFill/>
                  </a:tcPr>
                </a:tc>
                <a:tc>
                  <a:txBody>
                    <a:bodyPr/>
                    <a:lstStyle/>
                    <a:p>
                      <a:r>
                        <a:rPr lang="en-US" dirty="0"/>
                        <a:t>1 (21 ms)</a:t>
                      </a:r>
                    </a:p>
                    <a:p>
                      <a:endParaRPr lang="en-US" dirty="0"/>
                    </a:p>
                  </a:txBody>
                  <a:tcPr>
                    <a:noFill/>
                  </a:tcPr>
                </a:tc>
                <a:tc>
                  <a:txBody>
                    <a:bodyPr/>
                    <a:lstStyle/>
                    <a:p>
                      <a:r>
                        <a:rPr lang="en-US" dirty="0"/>
                        <a:t>2</a:t>
                      </a:r>
                    </a:p>
                  </a:txBody>
                  <a:tcPr>
                    <a:noFill/>
                  </a:tcPr>
                </a:tc>
                <a:tc>
                  <a:txBody>
                    <a:bodyPr/>
                    <a:lstStyle/>
                    <a:p>
                      <a:r>
                        <a:rPr lang="en-US" dirty="0"/>
                        <a:t>3</a:t>
                      </a:r>
                    </a:p>
                  </a:txBody>
                  <a:tcPr>
                    <a:noFill/>
                  </a:tcPr>
                </a:tc>
                <a:tc>
                  <a:txBody>
                    <a:bodyPr/>
                    <a:lstStyle/>
                    <a:p>
                      <a:r>
                        <a:rPr lang="en-US" dirty="0"/>
                        <a:t>4</a:t>
                      </a:r>
                    </a:p>
                  </a:txBody>
                  <a:tcPr>
                    <a:noFill/>
                  </a:tcPr>
                </a:tc>
                <a:tc>
                  <a:txBody>
                    <a:bodyPr/>
                    <a:lstStyle/>
                    <a:p>
                      <a:r>
                        <a:rPr lang="en-US" dirty="0"/>
                        <a:t>5</a:t>
                      </a:r>
                    </a:p>
                  </a:txBody>
                  <a:tcPr>
                    <a:noFill/>
                  </a:tcPr>
                </a:tc>
                <a:tc>
                  <a:txBody>
                    <a:bodyPr/>
                    <a:lstStyle/>
                    <a:p>
                      <a:r>
                        <a:rPr lang="en-US" dirty="0"/>
                        <a:t>6</a:t>
                      </a:r>
                    </a:p>
                  </a:txBody>
                  <a:tcPr>
                    <a:noFill/>
                  </a:tcPr>
                </a:tc>
                <a:tc>
                  <a:txBody>
                    <a:bodyPr/>
                    <a:lstStyle/>
                    <a:p>
                      <a:r>
                        <a:rPr lang="en-US" dirty="0"/>
                        <a:t>7 (83 ms)</a:t>
                      </a:r>
                    </a:p>
                  </a:txBody>
                  <a:tcPr>
                    <a:noFill/>
                  </a:tcPr>
                </a:tc>
                <a:extLst>
                  <a:ext uri="{0D108BD9-81ED-4DB2-BD59-A6C34878D82A}">
                    <a16:rowId xmlns:a16="http://schemas.microsoft.com/office/drawing/2014/main" val="1678979852"/>
                  </a:ext>
                </a:extLst>
              </a:tr>
              <a:tr h="370840">
                <a:tc>
                  <a:txBody>
                    <a:bodyPr/>
                    <a:lstStyle/>
                    <a:p>
                      <a:r>
                        <a:rPr lang="en-US" dirty="0"/>
                        <a:t>1 (176 Hz)</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683701808"/>
                  </a:ext>
                </a:extLst>
              </a:tr>
              <a:tr h="370840">
                <a:tc>
                  <a:txBody>
                    <a:bodyPr/>
                    <a:lstStyle/>
                    <a:p>
                      <a:r>
                        <a:rPr lang="en-US" dirty="0"/>
                        <a:t>2</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99069483"/>
                  </a:ext>
                </a:extLst>
              </a:tr>
              <a:tr h="370840">
                <a:tc>
                  <a:txBody>
                    <a:bodyPr/>
                    <a:lstStyle/>
                    <a:p>
                      <a:r>
                        <a:rPr lang="en-US" dirty="0"/>
                        <a:t>3</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393921094"/>
                  </a:ext>
                </a:extLst>
              </a:tr>
              <a:tr h="370840">
                <a:tc>
                  <a:txBody>
                    <a:bodyPr/>
                    <a:lstStyle/>
                    <a:p>
                      <a:r>
                        <a:rPr lang="en-US" dirty="0"/>
                        <a:t>4</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359285571"/>
                  </a:ext>
                </a:extLst>
              </a:tr>
              <a:tr h="370840">
                <a:tc>
                  <a:txBody>
                    <a:bodyPr/>
                    <a:lstStyle/>
                    <a:p>
                      <a:r>
                        <a:rPr lang="en-US" dirty="0"/>
                        <a:t>5 (213 Hz)</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r>
                        <a:rPr lang="en-US" dirty="0"/>
                        <a:t>intent</a:t>
                      </a:r>
                    </a:p>
                  </a:txBody>
                  <a:tcPr>
                    <a:noFill/>
                  </a:tcPr>
                </a:tc>
                <a:extLst>
                  <a:ext uri="{0D108BD9-81ED-4DB2-BD59-A6C34878D82A}">
                    <a16:rowId xmlns:a16="http://schemas.microsoft.com/office/drawing/2014/main" val="2472771943"/>
                  </a:ext>
                </a:extLst>
              </a:tr>
            </a:tbl>
          </a:graphicData>
        </a:graphic>
      </p:graphicFrame>
      <p:cxnSp>
        <p:nvCxnSpPr>
          <p:cNvPr id="6" name="Straight Arrow Connector 5">
            <a:extLst>
              <a:ext uri="{FF2B5EF4-FFF2-40B4-BE49-F238E27FC236}">
                <a16:creationId xmlns:a16="http://schemas.microsoft.com/office/drawing/2014/main" id="{B79F1EFF-8D30-F366-322C-D64F2F21A6F9}"/>
              </a:ext>
            </a:extLst>
          </p:cNvPr>
          <p:cNvCxnSpPr/>
          <p:nvPr/>
        </p:nvCxnSpPr>
        <p:spPr>
          <a:xfrm>
            <a:off x="1517072" y="2673928"/>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8419CA4-6EDC-B076-C732-E0216B0F7B91}"/>
              </a:ext>
            </a:extLst>
          </p:cNvPr>
          <p:cNvSpPr txBox="1"/>
          <p:nvPr/>
        </p:nvSpPr>
        <p:spPr>
          <a:xfrm>
            <a:off x="4208320" y="2168639"/>
            <a:ext cx="4880262" cy="369332"/>
          </a:xfrm>
          <a:prstGeom prst="rect">
            <a:avLst/>
          </a:prstGeom>
          <a:noFill/>
        </p:spPr>
        <p:txBody>
          <a:bodyPr wrap="square" rtlCol="0">
            <a:spAutoFit/>
          </a:bodyPr>
          <a:lstStyle/>
          <a:p>
            <a:r>
              <a:rPr lang="en-US" dirty="0"/>
              <a:t>Primary: VOT</a:t>
            </a:r>
          </a:p>
        </p:txBody>
      </p:sp>
      <p:cxnSp>
        <p:nvCxnSpPr>
          <p:cNvPr id="9" name="Straight Arrow Connector 8">
            <a:extLst>
              <a:ext uri="{FF2B5EF4-FFF2-40B4-BE49-F238E27FC236}">
                <a16:creationId xmlns:a16="http://schemas.microsoft.com/office/drawing/2014/main" id="{D5884BC7-C7EB-2E09-A750-86E2B2A5E048}"/>
              </a:ext>
            </a:extLst>
          </p:cNvPr>
          <p:cNvCxnSpPr/>
          <p:nvPr/>
        </p:nvCxnSpPr>
        <p:spPr>
          <a:xfrm>
            <a:off x="1039091" y="3150542"/>
            <a:ext cx="0" cy="222504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D7CDA51-476B-CF37-7DE6-FFC4856DC627}"/>
              </a:ext>
            </a:extLst>
          </p:cNvPr>
          <p:cNvSpPr txBox="1"/>
          <p:nvPr/>
        </p:nvSpPr>
        <p:spPr>
          <a:xfrm rot="16200000">
            <a:off x="-498512" y="4078396"/>
            <a:ext cx="2304092" cy="369332"/>
          </a:xfrm>
          <a:prstGeom prst="rect">
            <a:avLst/>
          </a:prstGeom>
          <a:noFill/>
        </p:spPr>
        <p:txBody>
          <a:bodyPr wrap="none" rtlCol="0">
            <a:spAutoFit/>
          </a:bodyPr>
          <a:lstStyle/>
          <a:p>
            <a:r>
              <a:rPr lang="en-US" dirty="0"/>
              <a:t>Secondary:  Onset F0</a:t>
            </a:r>
          </a:p>
        </p:txBody>
      </p:sp>
      <p:pic>
        <p:nvPicPr>
          <p:cNvPr id="3" name="indent_2.wav">
            <a:hlinkClick r:id="" action="ppaction://media"/>
            <a:extLst>
              <a:ext uri="{FF2B5EF4-FFF2-40B4-BE49-F238E27FC236}">
                <a16:creationId xmlns:a16="http://schemas.microsoft.com/office/drawing/2014/main" id="{E4665C68-1E14-63B1-8BBA-E41BE6DEB2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4272" y="1866701"/>
            <a:ext cx="812800" cy="812800"/>
          </a:xfrm>
          <a:prstGeom prst="rect">
            <a:avLst/>
          </a:prstGeom>
        </p:spPr>
      </p:pic>
      <p:pic>
        <p:nvPicPr>
          <p:cNvPr id="5" name="intent_1.wav">
            <a:hlinkClick r:id="" action="ppaction://media"/>
            <a:extLst>
              <a:ext uri="{FF2B5EF4-FFF2-40B4-BE49-F238E27FC236}">
                <a16:creationId xmlns:a16="http://schemas.microsoft.com/office/drawing/2014/main" id="{D79E823E-C28C-B692-338F-2A37E002277A}"/>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408890" y="5510202"/>
            <a:ext cx="812800" cy="812800"/>
          </a:xfrm>
          <a:prstGeom prst="rect">
            <a:avLst/>
          </a:prstGeom>
        </p:spPr>
      </p:pic>
    </p:spTree>
    <p:extLst>
      <p:ext uri="{BB962C8B-B14F-4D97-AF65-F5344CB8AC3E}">
        <p14:creationId xmlns:p14="http://schemas.microsoft.com/office/powerpoint/2010/main" val="197286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298A0-7C8B-41BE-2DCE-A5DBFF5DA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476F7-7494-CE8B-A867-B7472842CE04}"/>
              </a:ext>
            </a:extLst>
          </p:cNvPr>
          <p:cNvSpPr>
            <a:spLocks noGrp="1"/>
          </p:cNvSpPr>
          <p:nvPr>
            <p:ph type="title"/>
          </p:nvPr>
        </p:nvSpPr>
        <p:spPr>
          <a:xfrm>
            <a:off x="734292" y="1640970"/>
            <a:ext cx="2923309" cy="1325563"/>
          </a:xfrm>
        </p:spPr>
        <p:txBody>
          <a:bodyPr/>
          <a:lstStyle/>
          <a:p>
            <a:r>
              <a:rPr lang="en-US" dirty="0">
                <a:solidFill>
                  <a:srgbClr val="0000FF"/>
                </a:solidFill>
              </a:rPr>
              <a:t>indent [d] </a:t>
            </a:r>
            <a:r>
              <a:rPr lang="en-US" dirty="0"/>
              <a:t>vs. </a:t>
            </a:r>
            <a:r>
              <a:rPr lang="en-US" dirty="0">
                <a:solidFill>
                  <a:srgbClr val="FF0C0A"/>
                </a:solidFill>
              </a:rPr>
              <a:t>intent [t]</a:t>
            </a:r>
          </a:p>
        </p:txBody>
      </p:sp>
      <p:pic>
        <p:nvPicPr>
          <p:cNvPr id="13" name="Picture 12" descr="A red graph with text&#10;&#10;Description automatically generated with medium confidence">
            <a:extLst>
              <a:ext uri="{FF2B5EF4-FFF2-40B4-BE49-F238E27FC236}">
                <a16:creationId xmlns:a16="http://schemas.microsoft.com/office/drawing/2014/main" id="{394FB137-8B91-F9F3-8219-50CDB51D957D}"/>
              </a:ext>
            </a:extLst>
          </p:cNvPr>
          <p:cNvPicPr>
            <a:picLocks noChangeAspect="1"/>
          </p:cNvPicPr>
          <p:nvPr/>
        </p:nvPicPr>
        <p:blipFill>
          <a:blip r:embed="rId3"/>
          <a:stretch>
            <a:fillRect/>
          </a:stretch>
        </p:blipFill>
        <p:spPr>
          <a:xfrm>
            <a:off x="5049982" y="3442253"/>
            <a:ext cx="7142018" cy="3415747"/>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CC7D02C8-4360-37E0-A080-65E03BB9F8D1}"/>
              </a:ext>
            </a:extLst>
          </p:cNvPr>
          <p:cNvPicPr>
            <a:picLocks noChangeAspect="1"/>
          </p:cNvPicPr>
          <p:nvPr/>
        </p:nvPicPr>
        <p:blipFill>
          <a:blip r:embed="rId4"/>
          <a:stretch>
            <a:fillRect/>
          </a:stretch>
        </p:blipFill>
        <p:spPr>
          <a:xfrm>
            <a:off x="5049982" y="0"/>
            <a:ext cx="7142018" cy="3726270"/>
          </a:xfrm>
          <a:prstGeom prst="rect">
            <a:avLst/>
          </a:prstGeom>
        </p:spPr>
      </p:pic>
    </p:spTree>
    <p:extLst>
      <p:ext uri="{BB962C8B-B14F-4D97-AF65-F5344CB8AC3E}">
        <p14:creationId xmlns:p14="http://schemas.microsoft.com/office/powerpoint/2010/main" val="274251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8778D-F409-20A6-A029-75AC5E2A9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A8A99-C5C8-60BD-0C25-29F0E386AAC0}"/>
              </a:ext>
            </a:extLst>
          </p:cNvPr>
          <p:cNvSpPr>
            <a:spLocks noGrp="1"/>
          </p:cNvSpPr>
          <p:nvPr>
            <p:ph type="title"/>
          </p:nvPr>
        </p:nvSpPr>
        <p:spPr>
          <a:xfrm>
            <a:off x="671946" y="872043"/>
            <a:ext cx="2923309" cy="1325563"/>
          </a:xfrm>
        </p:spPr>
        <p:txBody>
          <a:bodyPr/>
          <a:lstStyle/>
          <a:p>
            <a:r>
              <a:rPr lang="en-US" dirty="0">
                <a:solidFill>
                  <a:srgbClr val="0000FF"/>
                </a:solidFill>
              </a:rPr>
              <a:t>indent [d] </a:t>
            </a:r>
            <a:r>
              <a:rPr lang="en-US" dirty="0"/>
              <a:t>vs. </a:t>
            </a:r>
            <a:r>
              <a:rPr lang="en-US" dirty="0">
                <a:solidFill>
                  <a:srgbClr val="FF0C0A"/>
                </a:solidFill>
              </a:rPr>
              <a:t>intent [t]</a:t>
            </a:r>
          </a:p>
        </p:txBody>
      </p:sp>
      <p:pic>
        <p:nvPicPr>
          <p:cNvPr id="4" name="Picture 3" descr="A screenshot of a computer&#10;&#10;Description automatically generated">
            <a:extLst>
              <a:ext uri="{FF2B5EF4-FFF2-40B4-BE49-F238E27FC236}">
                <a16:creationId xmlns:a16="http://schemas.microsoft.com/office/drawing/2014/main" id="{D72F24C8-6375-04BC-97C3-FB5F634E2AD9}"/>
              </a:ext>
            </a:extLst>
          </p:cNvPr>
          <p:cNvPicPr>
            <a:picLocks noChangeAspect="1"/>
          </p:cNvPicPr>
          <p:nvPr/>
        </p:nvPicPr>
        <p:blipFill>
          <a:blip r:embed="rId3"/>
          <a:stretch>
            <a:fillRect/>
          </a:stretch>
        </p:blipFill>
        <p:spPr>
          <a:xfrm>
            <a:off x="7330988" y="-5267"/>
            <a:ext cx="4554279" cy="6858000"/>
          </a:xfrm>
          <a:prstGeom prst="rect">
            <a:avLst/>
          </a:prstGeom>
        </p:spPr>
      </p:pic>
      <p:sp>
        <p:nvSpPr>
          <p:cNvPr id="5" name="TextBox 4">
            <a:extLst>
              <a:ext uri="{FF2B5EF4-FFF2-40B4-BE49-F238E27FC236}">
                <a16:creationId xmlns:a16="http://schemas.microsoft.com/office/drawing/2014/main" id="{09F8C291-A8D5-3710-83AE-6AFE9BD5C3FC}"/>
              </a:ext>
            </a:extLst>
          </p:cNvPr>
          <p:cNvSpPr txBox="1"/>
          <p:nvPr/>
        </p:nvSpPr>
        <p:spPr>
          <a:xfrm>
            <a:off x="894945" y="2704289"/>
            <a:ext cx="3966068" cy="3416320"/>
          </a:xfrm>
          <a:prstGeom prst="rect">
            <a:avLst/>
          </a:prstGeom>
          <a:noFill/>
        </p:spPr>
        <p:txBody>
          <a:bodyPr wrap="square" rtlCol="0">
            <a:spAutoFit/>
          </a:bodyPr>
          <a:lstStyle/>
          <a:p>
            <a:r>
              <a:rPr lang="en-US" sz="2400" dirty="0"/>
              <a:t>Considerations:</a:t>
            </a:r>
          </a:p>
          <a:p>
            <a:pPr marL="285750" indent="-285750">
              <a:buFontTx/>
              <a:buChar char="-"/>
            </a:pPr>
            <a:r>
              <a:rPr lang="en-US" sz="2400" dirty="0"/>
              <a:t>word-medial contrast, so needed to incorporate:</a:t>
            </a:r>
          </a:p>
          <a:p>
            <a:pPr marL="742950" lvl="1" indent="-285750">
              <a:buFontTx/>
              <a:buChar char="-"/>
            </a:pPr>
            <a:r>
              <a:rPr lang="en-US" sz="2400" dirty="0"/>
              <a:t>first syllable</a:t>
            </a:r>
          </a:p>
          <a:p>
            <a:pPr marL="742950" lvl="1" indent="-285750">
              <a:buFontTx/>
              <a:buChar char="-"/>
            </a:pPr>
            <a:r>
              <a:rPr lang="en-US" sz="2400" dirty="0"/>
              <a:t>intermediate pre-stop closure duration</a:t>
            </a:r>
          </a:p>
          <a:p>
            <a:pPr marL="285750" indent="-285750">
              <a:buFontTx/>
              <a:buChar char="-"/>
            </a:pPr>
            <a:r>
              <a:rPr lang="en-US" sz="2400" dirty="0"/>
              <a:t>vowel perturbation duration</a:t>
            </a:r>
          </a:p>
          <a:p>
            <a:pPr marL="285750" indent="-285750">
              <a:buFontTx/>
              <a:buChar char="-"/>
            </a:pPr>
            <a:endParaRPr lang="en-US" sz="2400" dirty="0"/>
          </a:p>
        </p:txBody>
      </p:sp>
    </p:spTree>
    <p:extLst>
      <p:ext uri="{BB962C8B-B14F-4D97-AF65-F5344CB8AC3E}">
        <p14:creationId xmlns:p14="http://schemas.microsoft.com/office/powerpoint/2010/main" val="180536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D07F4-5ADC-8FE0-66F6-5B8884DF9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2330F-2424-97A7-BEAB-194C75C7BEC2}"/>
              </a:ext>
            </a:extLst>
          </p:cNvPr>
          <p:cNvSpPr>
            <a:spLocks noGrp="1"/>
          </p:cNvSpPr>
          <p:nvPr>
            <p:ph type="title"/>
          </p:nvPr>
        </p:nvSpPr>
        <p:spPr/>
        <p:txBody>
          <a:bodyPr/>
          <a:lstStyle/>
          <a:p>
            <a:r>
              <a:rPr lang="en-US" dirty="0"/>
              <a:t>reason [</a:t>
            </a:r>
            <a:r>
              <a:rPr lang="en-US" dirty="0" err="1"/>
              <a:t>i</a:t>
            </a:r>
            <a:r>
              <a:rPr lang="en-US" dirty="0"/>
              <a:t>] vs. risen [</a:t>
            </a:r>
            <a:r>
              <a:rPr lang="en-US" dirty="0" err="1"/>
              <a:t>ɪ</a:t>
            </a:r>
            <a:r>
              <a:rPr lang="en-US" dirty="0"/>
              <a:t>]</a:t>
            </a:r>
          </a:p>
        </p:txBody>
      </p:sp>
      <p:graphicFrame>
        <p:nvGraphicFramePr>
          <p:cNvPr id="4" name="Content Placeholder 3">
            <a:extLst>
              <a:ext uri="{FF2B5EF4-FFF2-40B4-BE49-F238E27FC236}">
                <a16:creationId xmlns:a16="http://schemas.microsoft.com/office/drawing/2014/main" id="{C33E2270-2563-C307-DFD1-DE8F68706DAB}"/>
              </a:ext>
            </a:extLst>
          </p:cNvPr>
          <p:cNvGraphicFramePr>
            <a:graphicFrameLocks noGrp="1"/>
          </p:cNvGraphicFramePr>
          <p:nvPr>
            <p:ph idx="1"/>
            <p:extLst>
              <p:ext uri="{D42A27DB-BD31-4B8C-83A1-F6EECF244321}">
                <p14:modId xmlns:p14="http://schemas.microsoft.com/office/powerpoint/2010/main" val="1743394574"/>
              </p:ext>
            </p:extLst>
          </p:nvPr>
        </p:nvGraphicFramePr>
        <p:xfrm>
          <a:off x="1440873" y="3056775"/>
          <a:ext cx="9026240" cy="2763520"/>
        </p:xfrm>
        <a:graphic>
          <a:graphicData uri="http://schemas.openxmlformats.org/drawingml/2006/table">
            <a:tbl>
              <a:tblPr firstRow="1" bandRow="1">
                <a:noFill/>
                <a:tableStyleId>{5940675A-B579-460E-94D1-54222C63F5DA}</a:tableStyleId>
              </a:tblPr>
              <a:tblGrid>
                <a:gridCol w="1128280">
                  <a:extLst>
                    <a:ext uri="{9D8B030D-6E8A-4147-A177-3AD203B41FA5}">
                      <a16:colId xmlns:a16="http://schemas.microsoft.com/office/drawing/2014/main" val="3065837221"/>
                    </a:ext>
                  </a:extLst>
                </a:gridCol>
                <a:gridCol w="1128280">
                  <a:extLst>
                    <a:ext uri="{9D8B030D-6E8A-4147-A177-3AD203B41FA5}">
                      <a16:colId xmlns:a16="http://schemas.microsoft.com/office/drawing/2014/main" val="859539861"/>
                    </a:ext>
                  </a:extLst>
                </a:gridCol>
                <a:gridCol w="1128280">
                  <a:extLst>
                    <a:ext uri="{9D8B030D-6E8A-4147-A177-3AD203B41FA5}">
                      <a16:colId xmlns:a16="http://schemas.microsoft.com/office/drawing/2014/main" val="3254831788"/>
                    </a:ext>
                  </a:extLst>
                </a:gridCol>
                <a:gridCol w="1128280">
                  <a:extLst>
                    <a:ext uri="{9D8B030D-6E8A-4147-A177-3AD203B41FA5}">
                      <a16:colId xmlns:a16="http://schemas.microsoft.com/office/drawing/2014/main" val="2934990127"/>
                    </a:ext>
                  </a:extLst>
                </a:gridCol>
                <a:gridCol w="1128280">
                  <a:extLst>
                    <a:ext uri="{9D8B030D-6E8A-4147-A177-3AD203B41FA5}">
                      <a16:colId xmlns:a16="http://schemas.microsoft.com/office/drawing/2014/main" val="1860578220"/>
                    </a:ext>
                  </a:extLst>
                </a:gridCol>
                <a:gridCol w="1128280">
                  <a:extLst>
                    <a:ext uri="{9D8B030D-6E8A-4147-A177-3AD203B41FA5}">
                      <a16:colId xmlns:a16="http://schemas.microsoft.com/office/drawing/2014/main" val="3800231261"/>
                    </a:ext>
                  </a:extLst>
                </a:gridCol>
                <a:gridCol w="1128280">
                  <a:extLst>
                    <a:ext uri="{9D8B030D-6E8A-4147-A177-3AD203B41FA5}">
                      <a16:colId xmlns:a16="http://schemas.microsoft.com/office/drawing/2014/main" val="3035075228"/>
                    </a:ext>
                  </a:extLst>
                </a:gridCol>
                <a:gridCol w="1128280">
                  <a:extLst>
                    <a:ext uri="{9D8B030D-6E8A-4147-A177-3AD203B41FA5}">
                      <a16:colId xmlns:a16="http://schemas.microsoft.com/office/drawing/2014/main" val="2504250084"/>
                    </a:ext>
                  </a:extLst>
                </a:gridCol>
              </a:tblGrid>
              <a:tr h="370840">
                <a:tc>
                  <a:txBody>
                    <a:bodyPr/>
                    <a:lstStyle/>
                    <a:p>
                      <a:r>
                        <a:rPr lang="en-US" dirty="0">
                          <a:solidFill>
                            <a:schemeClr val="tx1"/>
                          </a:solidFill>
                        </a:rPr>
                        <a:t>reason</a:t>
                      </a:r>
                    </a:p>
                  </a:txBody>
                  <a:tcPr>
                    <a:noFill/>
                  </a:tcPr>
                </a:tc>
                <a:tc>
                  <a:txBody>
                    <a:bodyPr/>
                    <a:lstStyle/>
                    <a:p>
                      <a:r>
                        <a:rPr lang="en-US" dirty="0"/>
                        <a:t>1 (</a:t>
                      </a:r>
                      <a:r>
                        <a:rPr lang="en-US" dirty="0" err="1"/>
                        <a:t>i</a:t>
                      </a:r>
                      <a:r>
                        <a:rPr lang="en-US" dirty="0"/>
                        <a:t>-like)</a:t>
                      </a:r>
                    </a:p>
                  </a:txBody>
                  <a:tcPr>
                    <a:noFill/>
                  </a:tcPr>
                </a:tc>
                <a:tc>
                  <a:txBody>
                    <a:bodyPr/>
                    <a:lstStyle/>
                    <a:p>
                      <a:r>
                        <a:rPr lang="en-US" dirty="0"/>
                        <a:t>2</a:t>
                      </a:r>
                    </a:p>
                  </a:txBody>
                  <a:tcPr>
                    <a:noFill/>
                  </a:tcPr>
                </a:tc>
                <a:tc>
                  <a:txBody>
                    <a:bodyPr/>
                    <a:lstStyle/>
                    <a:p>
                      <a:r>
                        <a:rPr lang="en-US" dirty="0"/>
                        <a:t>3</a:t>
                      </a:r>
                    </a:p>
                  </a:txBody>
                  <a:tcPr>
                    <a:noFill/>
                  </a:tcPr>
                </a:tc>
                <a:tc>
                  <a:txBody>
                    <a:bodyPr/>
                    <a:lstStyle/>
                    <a:p>
                      <a:r>
                        <a:rPr lang="en-US" dirty="0"/>
                        <a:t>4</a:t>
                      </a:r>
                    </a:p>
                  </a:txBody>
                  <a:tcPr>
                    <a:noFill/>
                  </a:tcPr>
                </a:tc>
                <a:tc>
                  <a:txBody>
                    <a:bodyPr/>
                    <a:lstStyle/>
                    <a:p>
                      <a:r>
                        <a:rPr lang="en-US" dirty="0"/>
                        <a:t>5</a:t>
                      </a:r>
                    </a:p>
                  </a:txBody>
                  <a:tcPr>
                    <a:noFill/>
                  </a:tcPr>
                </a:tc>
                <a:tc>
                  <a:txBody>
                    <a:bodyPr/>
                    <a:lstStyle/>
                    <a:p>
                      <a:r>
                        <a:rPr lang="en-US" dirty="0"/>
                        <a:t>6</a:t>
                      </a:r>
                    </a:p>
                  </a:txBody>
                  <a:tcPr>
                    <a:noFill/>
                  </a:tcPr>
                </a:tc>
                <a:tc>
                  <a:txBody>
                    <a:bodyPr/>
                    <a:lstStyle/>
                    <a:p>
                      <a:r>
                        <a:rPr lang="en-US" dirty="0"/>
                        <a:t>7 (</a:t>
                      </a:r>
                      <a:r>
                        <a:rPr lang="en-US" dirty="0" err="1"/>
                        <a:t>ɪ</a:t>
                      </a:r>
                      <a:r>
                        <a:rPr lang="en-US" dirty="0"/>
                        <a:t>-like)</a:t>
                      </a:r>
                    </a:p>
                  </a:txBody>
                  <a:tcPr>
                    <a:noFill/>
                  </a:tcPr>
                </a:tc>
                <a:extLst>
                  <a:ext uri="{0D108BD9-81ED-4DB2-BD59-A6C34878D82A}">
                    <a16:rowId xmlns:a16="http://schemas.microsoft.com/office/drawing/2014/main" val="1678979852"/>
                  </a:ext>
                </a:extLst>
              </a:tr>
              <a:tr h="370840">
                <a:tc>
                  <a:txBody>
                    <a:bodyPr/>
                    <a:lstStyle/>
                    <a:p>
                      <a:r>
                        <a:rPr lang="en-US" dirty="0"/>
                        <a:t>1 (long - 234 ms )</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683701808"/>
                  </a:ext>
                </a:extLst>
              </a:tr>
              <a:tr h="370840">
                <a:tc>
                  <a:txBody>
                    <a:bodyPr/>
                    <a:lstStyle/>
                    <a:p>
                      <a:r>
                        <a:rPr lang="en-US" dirty="0"/>
                        <a:t>2</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99069483"/>
                  </a:ext>
                </a:extLst>
              </a:tr>
              <a:tr h="370840">
                <a:tc>
                  <a:txBody>
                    <a:bodyPr/>
                    <a:lstStyle/>
                    <a:p>
                      <a:r>
                        <a:rPr lang="en-US" dirty="0"/>
                        <a:t>3</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393921094"/>
                  </a:ext>
                </a:extLst>
              </a:tr>
              <a:tr h="370840">
                <a:tc>
                  <a:txBody>
                    <a:bodyPr/>
                    <a:lstStyle/>
                    <a:p>
                      <a:r>
                        <a:rPr lang="en-US" dirty="0"/>
                        <a:t>4</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359285571"/>
                  </a:ext>
                </a:extLst>
              </a:tr>
              <a:tr h="370840">
                <a:tc>
                  <a:txBody>
                    <a:bodyPr/>
                    <a:lstStyle/>
                    <a:p>
                      <a:r>
                        <a:rPr lang="en-US" dirty="0"/>
                        <a:t>5 (short - 125 ms )</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r>
                        <a:rPr lang="en-US" dirty="0"/>
                        <a:t>risen</a:t>
                      </a:r>
                    </a:p>
                  </a:txBody>
                  <a:tcPr>
                    <a:noFill/>
                  </a:tcPr>
                </a:tc>
                <a:extLst>
                  <a:ext uri="{0D108BD9-81ED-4DB2-BD59-A6C34878D82A}">
                    <a16:rowId xmlns:a16="http://schemas.microsoft.com/office/drawing/2014/main" val="2472771943"/>
                  </a:ext>
                </a:extLst>
              </a:tr>
            </a:tbl>
          </a:graphicData>
        </a:graphic>
      </p:graphicFrame>
      <p:cxnSp>
        <p:nvCxnSpPr>
          <p:cNvPr id="6" name="Straight Arrow Connector 5">
            <a:extLst>
              <a:ext uri="{FF2B5EF4-FFF2-40B4-BE49-F238E27FC236}">
                <a16:creationId xmlns:a16="http://schemas.microsoft.com/office/drawing/2014/main" id="{A9CE3988-C1E6-5E98-B2F9-73C32C06D373}"/>
              </a:ext>
            </a:extLst>
          </p:cNvPr>
          <p:cNvCxnSpPr/>
          <p:nvPr/>
        </p:nvCxnSpPr>
        <p:spPr>
          <a:xfrm>
            <a:off x="1517072" y="2673928"/>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D707C7-E938-5707-B6E2-0274408F080E}"/>
              </a:ext>
            </a:extLst>
          </p:cNvPr>
          <p:cNvSpPr txBox="1"/>
          <p:nvPr/>
        </p:nvSpPr>
        <p:spPr>
          <a:xfrm>
            <a:off x="4208320" y="2168639"/>
            <a:ext cx="4880262" cy="369332"/>
          </a:xfrm>
          <a:prstGeom prst="rect">
            <a:avLst/>
          </a:prstGeom>
          <a:noFill/>
        </p:spPr>
        <p:txBody>
          <a:bodyPr wrap="square" rtlCol="0">
            <a:spAutoFit/>
          </a:bodyPr>
          <a:lstStyle/>
          <a:p>
            <a:r>
              <a:rPr lang="en-US" dirty="0"/>
              <a:t>Primary: Spectral continuum (F1, F2, F3)</a:t>
            </a:r>
          </a:p>
        </p:txBody>
      </p:sp>
      <p:cxnSp>
        <p:nvCxnSpPr>
          <p:cNvPr id="9" name="Straight Arrow Connector 8">
            <a:extLst>
              <a:ext uri="{FF2B5EF4-FFF2-40B4-BE49-F238E27FC236}">
                <a16:creationId xmlns:a16="http://schemas.microsoft.com/office/drawing/2014/main" id="{0DA0A9FD-BA5D-915E-D742-C56BFC8AF53F}"/>
              </a:ext>
            </a:extLst>
          </p:cNvPr>
          <p:cNvCxnSpPr>
            <a:cxnSpLocks/>
          </p:cNvCxnSpPr>
          <p:nvPr/>
        </p:nvCxnSpPr>
        <p:spPr>
          <a:xfrm>
            <a:off x="1039091" y="2945844"/>
            <a:ext cx="0" cy="2874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57EF043-1D61-8355-31AD-8AF06953D90D}"/>
              </a:ext>
            </a:extLst>
          </p:cNvPr>
          <p:cNvSpPr txBox="1"/>
          <p:nvPr/>
        </p:nvSpPr>
        <p:spPr>
          <a:xfrm rot="16200000">
            <a:off x="-1385288" y="3873697"/>
            <a:ext cx="4077655" cy="369332"/>
          </a:xfrm>
          <a:prstGeom prst="rect">
            <a:avLst/>
          </a:prstGeom>
          <a:noFill/>
        </p:spPr>
        <p:txBody>
          <a:bodyPr wrap="none" rtlCol="0">
            <a:spAutoFit/>
          </a:bodyPr>
          <a:lstStyle/>
          <a:p>
            <a:r>
              <a:rPr lang="en-US" dirty="0"/>
              <a:t>Secondary: *Vowel duration continuum</a:t>
            </a:r>
          </a:p>
        </p:txBody>
      </p:sp>
      <p:pic>
        <p:nvPicPr>
          <p:cNvPr id="3" name="reason_1.wav">
            <a:hlinkClick r:id="" action="ppaction://media"/>
            <a:extLst>
              <a:ext uri="{FF2B5EF4-FFF2-40B4-BE49-F238E27FC236}">
                <a16:creationId xmlns:a16="http://schemas.microsoft.com/office/drawing/2014/main" id="{B97FB5E2-4CA4-5849-10A2-2220BB17BC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9720" y="1762239"/>
            <a:ext cx="812800" cy="812800"/>
          </a:xfrm>
          <a:prstGeom prst="rect">
            <a:avLst/>
          </a:prstGeom>
        </p:spPr>
      </p:pic>
      <p:pic>
        <p:nvPicPr>
          <p:cNvPr id="5" name="risen_1.wav">
            <a:hlinkClick r:id="" action="ppaction://media"/>
            <a:extLst>
              <a:ext uri="{FF2B5EF4-FFF2-40B4-BE49-F238E27FC236}">
                <a16:creationId xmlns:a16="http://schemas.microsoft.com/office/drawing/2014/main" id="{ADA61F9C-12BF-544C-A564-BC804C2D89C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467113" y="5895631"/>
            <a:ext cx="812800" cy="812800"/>
          </a:xfrm>
          <a:prstGeom prst="rect">
            <a:avLst/>
          </a:prstGeom>
        </p:spPr>
      </p:pic>
    </p:spTree>
    <p:extLst>
      <p:ext uri="{BB962C8B-B14F-4D97-AF65-F5344CB8AC3E}">
        <p14:creationId xmlns:p14="http://schemas.microsoft.com/office/powerpoint/2010/main" val="148227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D9EB1-BBC3-259D-6852-492329905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24ECE-D391-E184-6F25-4C1CAC467CE2}"/>
              </a:ext>
            </a:extLst>
          </p:cNvPr>
          <p:cNvSpPr>
            <a:spLocks noGrp="1"/>
          </p:cNvSpPr>
          <p:nvPr>
            <p:ph type="title"/>
          </p:nvPr>
        </p:nvSpPr>
        <p:spPr>
          <a:xfrm>
            <a:off x="959427" y="1341725"/>
            <a:ext cx="10273145" cy="1325563"/>
          </a:xfrm>
        </p:spPr>
        <p:txBody>
          <a:bodyPr/>
          <a:lstStyle/>
          <a:p>
            <a:r>
              <a:rPr lang="en-US" dirty="0">
                <a:solidFill>
                  <a:srgbClr val="0000FF"/>
                </a:solidFill>
              </a:rPr>
              <a:t>reason [</a:t>
            </a:r>
            <a:r>
              <a:rPr lang="en-US" dirty="0" err="1">
                <a:solidFill>
                  <a:srgbClr val="0000FF"/>
                </a:solidFill>
              </a:rPr>
              <a:t>i</a:t>
            </a:r>
            <a:r>
              <a:rPr lang="en-US" dirty="0">
                <a:solidFill>
                  <a:srgbClr val="0000FF"/>
                </a:solidFill>
              </a:rPr>
              <a:t>]</a:t>
            </a:r>
            <a:r>
              <a:rPr lang="en-US" dirty="0"/>
              <a:t> vs. </a:t>
            </a:r>
            <a:r>
              <a:rPr lang="en-US" dirty="0">
                <a:solidFill>
                  <a:srgbClr val="FF0C0A"/>
                </a:solidFill>
              </a:rPr>
              <a:t>risen [</a:t>
            </a:r>
            <a:r>
              <a:rPr lang="en-US" dirty="0" err="1">
                <a:solidFill>
                  <a:srgbClr val="FF0C0A"/>
                </a:solidFill>
              </a:rPr>
              <a:t>ɪ</a:t>
            </a:r>
            <a:r>
              <a:rPr lang="en-US" dirty="0">
                <a:solidFill>
                  <a:srgbClr val="FF0C0A"/>
                </a:solidFill>
              </a:rPr>
              <a:t>]</a:t>
            </a:r>
          </a:p>
        </p:txBody>
      </p:sp>
      <p:pic>
        <p:nvPicPr>
          <p:cNvPr id="3" name="Picture 2" descr="A screenshot of a computer settings&#10;&#10;Description automatically generated">
            <a:extLst>
              <a:ext uri="{FF2B5EF4-FFF2-40B4-BE49-F238E27FC236}">
                <a16:creationId xmlns:a16="http://schemas.microsoft.com/office/drawing/2014/main" id="{384E7CD8-B344-F729-9476-41553D807065}"/>
              </a:ext>
            </a:extLst>
          </p:cNvPr>
          <p:cNvPicPr>
            <a:picLocks noChangeAspect="1"/>
          </p:cNvPicPr>
          <p:nvPr/>
        </p:nvPicPr>
        <p:blipFill>
          <a:blip r:embed="rId2"/>
          <a:stretch>
            <a:fillRect/>
          </a:stretch>
        </p:blipFill>
        <p:spPr>
          <a:xfrm>
            <a:off x="7405257" y="365124"/>
            <a:ext cx="4066309" cy="2598588"/>
          </a:xfrm>
          <a:prstGeom prst="rect">
            <a:avLst/>
          </a:prstGeom>
        </p:spPr>
      </p:pic>
      <p:pic>
        <p:nvPicPr>
          <p:cNvPr id="5" name="Picture 4" descr="A close-up of a graph&#10;&#10;Description automatically generated">
            <a:extLst>
              <a:ext uri="{FF2B5EF4-FFF2-40B4-BE49-F238E27FC236}">
                <a16:creationId xmlns:a16="http://schemas.microsoft.com/office/drawing/2014/main" id="{1752863E-8607-95EF-51E7-8653DA9D1A7D}"/>
              </a:ext>
            </a:extLst>
          </p:cNvPr>
          <p:cNvPicPr>
            <a:picLocks noChangeAspect="1"/>
          </p:cNvPicPr>
          <p:nvPr/>
        </p:nvPicPr>
        <p:blipFill>
          <a:blip r:embed="rId3"/>
          <a:stretch>
            <a:fillRect/>
          </a:stretch>
        </p:blipFill>
        <p:spPr>
          <a:xfrm>
            <a:off x="0" y="3322348"/>
            <a:ext cx="6532417" cy="3538393"/>
          </a:xfrm>
          <a:prstGeom prst="rect">
            <a:avLst/>
          </a:prstGeom>
        </p:spPr>
      </p:pic>
      <p:pic>
        <p:nvPicPr>
          <p:cNvPr id="8" name="Picture 7" descr="A close-up of a sound wave&#10;&#10;Description automatically generated">
            <a:extLst>
              <a:ext uri="{FF2B5EF4-FFF2-40B4-BE49-F238E27FC236}">
                <a16:creationId xmlns:a16="http://schemas.microsoft.com/office/drawing/2014/main" id="{A9C0D75E-1FBB-6C28-7CCD-A1179EE4770D}"/>
              </a:ext>
            </a:extLst>
          </p:cNvPr>
          <p:cNvPicPr>
            <a:picLocks noChangeAspect="1"/>
          </p:cNvPicPr>
          <p:nvPr/>
        </p:nvPicPr>
        <p:blipFill>
          <a:blip r:embed="rId4"/>
          <a:stretch>
            <a:fillRect/>
          </a:stretch>
        </p:blipFill>
        <p:spPr>
          <a:xfrm>
            <a:off x="5659583" y="3319607"/>
            <a:ext cx="6532417" cy="3538392"/>
          </a:xfrm>
          <a:prstGeom prst="rect">
            <a:avLst/>
          </a:prstGeom>
        </p:spPr>
      </p:pic>
    </p:spTree>
    <p:extLst>
      <p:ext uri="{BB962C8B-B14F-4D97-AF65-F5344CB8AC3E}">
        <p14:creationId xmlns:p14="http://schemas.microsoft.com/office/powerpoint/2010/main" val="267459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A4AFA-9588-279A-555E-DF101B660D07}"/>
              </a:ext>
            </a:extLst>
          </p:cNvPr>
          <p:cNvSpPr>
            <a:spLocks noGrp="1"/>
          </p:cNvSpPr>
          <p:nvPr>
            <p:ph type="title"/>
          </p:nvPr>
        </p:nvSpPr>
        <p:spPr>
          <a:xfrm>
            <a:off x="1080654" y="365125"/>
            <a:ext cx="10273145" cy="1325563"/>
          </a:xfrm>
        </p:spPr>
        <p:txBody>
          <a:bodyPr/>
          <a:lstStyle/>
          <a:p>
            <a:r>
              <a:rPr lang="en-US" dirty="0">
                <a:solidFill>
                  <a:srgbClr val="0000FF"/>
                </a:solidFill>
              </a:rPr>
              <a:t>reason [</a:t>
            </a:r>
            <a:r>
              <a:rPr lang="en-US" dirty="0" err="1">
                <a:solidFill>
                  <a:srgbClr val="0000FF"/>
                </a:solidFill>
              </a:rPr>
              <a:t>i</a:t>
            </a:r>
            <a:r>
              <a:rPr lang="en-US" dirty="0">
                <a:solidFill>
                  <a:srgbClr val="0000FF"/>
                </a:solidFill>
              </a:rPr>
              <a:t>]</a:t>
            </a:r>
            <a:r>
              <a:rPr lang="en-US" dirty="0"/>
              <a:t> vs. </a:t>
            </a:r>
            <a:r>
              <a:rPr lang="en-US" dirty="0">
                <a:solidFill>
                  <a:srgbClr val="FF0C0A"/>
                </a:solidFill>
              </a:rPr>
              <a:t>risen [</a:t>
            </a:r>
            <a:r>
              <a:rPr lang="en-US" dirty="0" err="1">
                <a:solidFill>
                  <a:srgbClr val="FF0C0A"/>
                </a:solidFill>
              </a:rPr>
              <a:t>ɪ</a:t>
            </a:r>
            <a:r>
              <a:rPr lang="en-US" dirty="0">
                <a:solidFill>
                  <a:srgbClr val="FF0C0A"/>
                </a:solidFill>
              </a:rPr>
              <a:t>]</a:t>
            </a:r>
          </a:p>
        </p:txBody>
      </p:sp>
      <p:sp>
        <p:nvSpPr>
          <p:cNvPr id="7" name="TextBox 6">
            <a:extLst>
              <a:ext uri="{FF2B5EF4-FFF2-40B4-BE49-F238E27FC236}">
                <a16:creationId xmlns:a16="http://schemas.microsoft.com/office/drawing/2014/main" id="{690DDC2F-5482-8D3B-507E-A3ABDC09699F}"/>
              </a:ext>
            </a:extLst>
          </p:cNvPr>
          <p:cNvSpPr txBox="1"/>
          <p:nvPr/>
        </p:nvSpPr>
        <p:spPr>
          <a:xfrm>
            <a:off x="1795861" y="1920875"/>
            <a:ext cx="3491346" cy="369332"/>
          </a:xfrm>
          <a:prstGeom prst="rect">
            <a:avLst/>
          </a:prstGeom>
          <a:noFill/>
        </p:spPr>
        <p:txBody>
          <a:bodyPr wrap="square" rtlCol="0">
            <a:spAutoFit/>
          </a:bodyPr>
          <a:lstStyle/>
          <a:p>
            <a:r>
              <a:rPr lang="en-US" dirty="0"/>
              <a:t>Spectral continuum (F1, F2, F3)</a:t>
            </a:r>
          </a:p>
        </p:txBody>
      </p:sp>
      <p:pic>
        <p:nvPicPr>
          <p:cNvPr id="13" name="Picture 12">
            <a:extLst>
              <a:ext uri="{FF2B5EF4-FFF2-40B4-BE49-F238E27FC236}">
                <a16:creationId xmlns:a16="http://schemas.microsoft.com/office/drawing/2014/main" id="{E418FDBF-F66F-24B9-7DA8-7CAA2645E9C1}"/>
              </a:ext>
            </a:extLst>
          </p:cNvPr>
          <p:cNvPicPr>
            <a:picLocks noChangeAspect="1"/>
          </p:cNvPicPr>
          <p:nvPr/>
        </p:nvPicPr>
        <p:blipFill>
          <a:blip r:embed="rId2"/>
          <a:stretch>
            <a:fillRect/>
          </a:stretch>
        </p:blipFill>
        <p:spPr>
          <a:xfrm>
            <a:off x="798334" y="1920875"/>
            <a:ext cx="5486400" cy="4572000"/>
          </a:xfrm>
          <a:prstGeom prst="rect">
            <a:avLst/>
          </a:prstGeom>
        </p:spPr>
      </p:pic>
      <p:sp>
        <p:nvSpPr>
          <p:cNvPr id="14" name="TextBox 13">
            <a:extLst>
              <a:ext uri="{FF2B5EF4-FFF2-40B4-BE49-F238E27FC236}">
                <a16:creationId xmlns:a16="http://schemas.microsoft.com/office/drawing/2014/main" id="{EAA647D3-E5E9-6939-6F4D-34FD849403CC}"/>
              </a:ext>
            </a:extLst>
          </p:cNvPr>
          <p:cNvSpPr txBox="1"/>
          <p:nvPr/>
        </p:nvSpPr>
        <p:spPr>
          <a:xfrm>
            <a:off x="5581614" y="5323866"/>
            <a:ext cx="498764" cy="369332"/>
          </a:xfrm>
          <a:prstGeom prst="rect">
            <a:avLst/>
          </a:prstGeom>
          <a:noFill/>
        </p:spPr>
        <p:txBody>
          <a:bodyPr wrap="square" rtlCol="0">
            <a:spAutoFit/>
          </a:bodyPr>
          <a:lstStyle/>
          <a:p>
            <a:r>
              <a:rPr lang="en-US" dirty="0"/>
              <a:t>F1</a:t>
            </a:r>
          </a:p>
        </p:txBody>
      </p:sp>
      <p:sp>
        <p:nvSpPr>
          <p:cNvPr id="15" name="TextBox 14">
            <a:extLst>
              <a:ext uri="{FF2B5EF4-FFF2-40B4-BE49-F238E27FC236}">
                <a16:creationId xmlns:a16="http://schemas.microsoft.com/office/drawing/2014/main" id="{FA8904AC-138E-E683-10D5-78F2C9AAA475}"/>
              </a:ext>
            </a:extLst>
          </p:cNvPr>
          <p:cNvSpPr txBox="1"/>
          <p:nvPr/>
        </p:nvSpPr>
        <p:spPr>
          <a:xfrm>
            <a:off x="5581614" y="3751399"/>
            <a:ext cx="498764" cy="369332"/>
          </a:xfrm>
          <a:prstGeom prst="rect">
            <a:avLst/>
          </a:prstGeom>
          <a:noFill/>
        </p:spPr>
        <p:txBody>
          <a:bodyPr wrap="square" rtlCol="0">
            <a:spAutoFit/>
          </a:bodyPr>
          <a:lstStyle/>
          <a:p>
            <a:r>
              <a:rPr lang="en-US" dirty="0"/>
              <a:t>F2</a:t>
            </a:r>
          </a:p>
        </p:txBody>
      </p:sp>
      <p:sp>
        <p:nvSpPr>
          <p:cNvPr id="16" name="TextBox 15">
            <a:extLst>
              <a:ext uri="{FF2B5EF4-FFF2-40B4-BE49-F238E27FC236}">
                <a16:creationId xmlns:a16="http://schemas.microsoft.com/office/drawing/2014/main" id="{CAC0EA2F-1CA6-49BA-40F5-8935F2191324}"/>
              </a:ext>
            </a:extLst>
          </p:cNvPr>
          <p:cNvSpPr txBox="1"/>
          <p:nvPr/>
        </p:nvSpPr>
        <p:spPr>
          <a:xfrm>
            <a:off x="5581614" y="2767056"/>
            <a:ext cx="498764" cy="369332"/>
          </a:xfrm>
          <a:prstGeom prst="rect">
            <a:avLst/>
          </a:prstGeom>
          <a:noFill/>
        </p:spPr>
        <p:txBody>
          <a:bodyPr wrap="square" rtlCol="0">
            <a:spAutoFit/>
          </a:bodyPr>
          <a:lstStyle/>
          <a:p>
            <a:r>
              <a:rPr lang="en-US" dirty="0"/>
              <a:t>F3</a:t>
            </a:r>
          </a:p>
        </p:txBody>
      </p:sp>
      <p:pic>
        <p:nvPicPr>
          <p:cNvPr id="17" name="Picture 16" descr="A screenshot of a computer program&#10;&#10;Description automatically generated">
            <a:extLst>
              <a:ext uri="{FF2B5EF4-FFF2-40B4-BE49-F238E27FC236}">
                <a16:creationId xmlns:a16="http://schemas.microsoft.com/office/drawing/2014/main" id="{0283CC7F-29D0-B597-BC6E-A08AABD35EDE}"/>
              </a:ext>
            </a:extLst>
          </p:cNvPr>
          <p:cNvPicPr>
            <a:picLocks noChangeAspect="1"/>
          </p:cNvPicPr>
          <p:nvPr/>
        </p:nvPicPr>
        <p:blipFill>
          <a:blip r:embed="rId3"/>
          <a:stretch>
            <a:fillRect/>
          </a:stretch>
        </p:blipFill>
        <p:spPr>
          <a:xfrm>
            <a:off x="7340627" y="2521679"/>
            <a:ext cx="4436211" cy="4332843"/>
          </a:xfrm>
          <a:prstGeom prst="rect">
            <a:avLst/>
          </a:prstGeom>
        </p:spPr>
      </p:pic>
      <p:sp>
        <p:nvSpPr>
          <p:cNvPr id="18" name="TextBox 17">
            <a:extLst>
              <a:ext uri="{FF2B5EF4-FFF2-40B4-BE49-F238E27FC236}">
                <a16:creationId xmlns:a16="http://schemas.microsoft.com/office/drawing/2014/main" id="{B5DFEFF9-31CB-F3D4-45AF-1A0E9073DEA6}"/>
              </a:ext>
            </a:extLst>
          </p:cNvPr>
          <p:cNvSpPr txBox="1"/>
          <p:nvPr/>
        </p:nvSpPr>
        <p:spPr>
          <a:xfrm>
            <a:off x="7305157" y="1758361"/>
            <a:ext cx="4507149" cy="646331"/>
          </a:xfrm>
          <a:prstGeom prst="rect">
            <a:avLst/>
          </a:prstGeom>
          <a:noFill/>
        </p:spPr>
        <p:txBody>
          <a:bodyPr wrap="square" rtlCol="0">
            <a:spAutoFit/>
          </a:bodyPr>
          <a:lstStyle/>
          <a:p>
            <a:r>
              <a:rPr lang="en-US" dirty="0"/>
              <a:t>Duration continuum – applied on each step of the spectral continuum</a:t>
            </a:r>
          </a:p>
        </p:txBody>
      </p:sp>
    </p:spTree>
    <p:extLst>
      <p:ext uri="{BB962C8B-B14F-4D97-AF65-F5344CB8AC3E}">
        <p14:creationId xmlns:p14="http://schemas.microsoft.com/office/powerpoint/2010/main" val="91256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C1E3-866E-87FD-F523-6F86D3B8B013}"/>
              </a:ext>
            </a:extLst>
          </p:cNvPr>
          <p:cNvSpPr>
            <a:spLocks noGrp="1"/>
          </p:cNvSpPr>
          <p:nvPr>
            <p:ph type="title"/>
          </p:nvPr>
        </p:nvSpPr>
        <p:spPr/>
        <p:txBody>
          <a:bodyPr>
            <a:normAutofit fontScale="90000"/>
          </a:bodyPr>
          <a:lstStyle/>
          <a:p>
            <a:r>
              <a:rPr lang="en-US" dirty="0"/>
              <a:t>Degree of categorization gradiency can be measured from visual analog scale (VAS) slope and response variability</a:t>
            </a:r>
          </a:p>
        </p:txBody>
      </p:sp>
      <p:pic>
        <p:nvPicPr>
          <p:cNvPr id="5" name="Picture 4">
            <a:extLst>
              <a:ext uri="{FF2B5EF4-FFF2-40B4-BE49-F238E27FC236}">
                <a16:creationId xmlns:a16="http://schemas.microsoft.com/office/drawing/2014/main" id="{A06DDD05-2FCF-11D6-39BD-7DFE56E639A1}"/>
              </a:ext>
            </a:extLst>
          </p:cNvPr>
          <p:cNvPicPr>
            <a:picLocks noChangeAspect="1"/>
          </p:cNvPicPr>
          <p:nvPr/>
        </p:nvPicPr>
        <p:blipFill>
          <a:blip r:embed="rId3"/>
          <a:stretch>
            <a:fillRect/>
          </a:stretch>
        </p:blipFill>
        <p:spPr>
          <a:xfrm>
            <a:off x="838200" y="2985531"/>
            <a:ext cx="11079999" cy="2492513"/>
          </a:xfrm>
          <a:prstGeom prst="rect">
            <a:avLst/>
          </a:prstGeom>
        </p:spPr>
      </p:pic>
      <p:sp>
        <p:nvSpPr>
          <p:cNvPr id="7" name="TextBox 6">
            <a:extLst>
              <a:ext uri="{FF2B5EF4-FFF2-40B4-BE49-F238E27FC236}">
                <a16:creationId xmlns:a16="http://schemas.microsoft.com/office/drawing/2014/main" id="{5DD7581A-B33F-2C7E-C2BB-170D3D1FB16B}"/>
              </a:ext>
            </a:extLst>
          </p:cNvPr>
          <p:cNvSpPr txBox="1"/>
          <p:nvPr/>
        </p:nvSpPr>
        <p:spPr>
          <a:xfrm>
            <a:off x="9304208" y="6308209"/>
            <a:ext cx="2613991" cy="369332"/>
          </a:xfrm>
          <a:prstGeom prst="rect">
            <a:avLst/>
          </a:prstGeom>
          <a:noFill/>
        </p:spPr>
        <p:txBody>
          <a:bodyPr wrap="square">
            <a:spAutoFit/>
          </a:bodyPr>
          <a:lstStyle/>
          <a:p>
            <a:r>
              <a:rPr lang="en-US" dirty="0"/>
              <a:t>(</a:t>
            </a:r>
            <a:r>
              <a:rPr lang="en-US" dirty="0" err="1"/>
              <a:t>Apfelbaum</a:t>
            </a:r>
            <a:r>
              <a:rPr lang="en-US" dirty="0"/>
              <a:t> et al., 2022)</a:t>
            </a:r>
          </a:p>
        </p:txBody>
      </p:sp>
    </p:spTree>
    <p:extLst>
      <p:ext uri="{BB962C8B-B14F-4D97-AF65-F5344CB8AC3E}">
        <p14:creationId xmlns:p14="http://schemas.microsoft.com/office/powerpoint/2010/main" val="96319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6C53-9D36-AD77-9029-10697A3AB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10DA1C-D899-DEF1-E7C0-83CA410EC473}"/>
              </a:ext>
            </a:extLst>
          </p:cNvPr>
          <p:cNvSpPr>
            <a:spLocks noGrp="1"/>
          </p:cNvSpPr>
          <p:nvPr>
            <p:ph type="title"/>
          </p:nvPr>
        </p:nvSpPr>
        <p:spPr>
          <a:xfrm>
            <a:off x="1080654" y="365125"/>
            <a:ext cx="10273145" cy="1325563"/>
          </a:xfrm>
        </p:spPr>
        <p:txBody>
          <a:bodyPr/>
          <a:lstStyle/>
          <a:p>
            <a:r>
              <a:rPr lang="en-US" dirty="0">
                <a:solidFill>
                  <a:srgbClr val="0000FF"/>
                </a:solidFill>
              </a:rPr>
              <a:t>reason [</a:t>
            </a:r>
            <a:r>
              <a:rPr lang="en-US" dirty="0" err="1">
                <a:solidFill>
                  <a:srgbClr val="0000FF"/>
                </a:solidFill>
              </a:rPr>
              <a:t>i</a:t>
            </a:r>
            <a:r>
              <a:rPr lang="en-US" dirty="0">
                <a:solidFill>
                  <a:srgbClr val="0000FF"/>
                </a:solidFill>
              </a:rPr>
              <a:t>]</a:t>
            </a:r>
            <a:r>
              <a:rPr lang="en-US" dirty="0"/>
              <a:t> vs. </a:t>
            </a:r>
            <a:r>
              <a:rPr lang="en-US" dirty="0">
                <a:solidFill>
                  <a:srgbClr val="FF0C0A"/>
                </a:solidFill>
              </a:rPr>
              <a:t>risen [</a:t>
            </a:r>
            <a:r>
              <a:rPr lang="en-US" dirty="0" err="1">
                <a:solidFill>
                  <a:srgbClr val="FF0C0A"/>
                </a:solidFill>
              </a:rPr>
              <a:t>ɪ</a:t>
            </a:r>
            <a:r>
              <a:rPr lang="en-US" dirty="0">
                <a:solidFill>
                  <a:srgbClr val="FF0C0A"/>
                </a:solidFill>
              </a:rPr>
              <a:t>]</a:t>
            </a:r>
          </a:p>
        </p:txBody>
      </p:sp>
      <p:sp>
        <p:nvSpPr>
          <p:cNvPr id="3" name="TextBox 2">
            <a:extLst>
              <a:ext uri="{FF2B5EF4-FFF2-40B4-BE49-F238E27FC236}">
                <a16:creationId xmlns:a16="http://schemas.microsoft.com/office/drawing/2014/main" id="{7821E13C-C30F-C71B-EF7D-990654DE16EE}"/>
              </a:ext>
            </a:extLst>
          </p:cNvPr>
          <p:cNvSpPr txBox="1"/>
          <p:nvPr/>
        </p:nvSpPr>
        <p:spPr>
          <a:xfrm>
            <a:off x="1080654" y="2003899"/>
            <a:ext cx="5015346" cy="2308324"/>
          </a:xfrm>
          <a:prstGeom prst="rect">
            <a:avLst/>
          </a:prstGeom>
          <a:noFill/>
        </p:spPr>
        <p:txBody>
          <a:bodyPr wrap="square" rtlCol="0">
            <a:spAutoFit/>
          </a:bodyPr>
          <a:lstStyle/>
          <a:p>
            <a:r>
              <a:rPr lang="en-US" sz="2400" dirty="0"/>
              <a:t>Considerations:</a:t>
            </a:r>
          </a:p>
          <a:p>
            <a:pPr marL="342900" indent="-342900">
              <a:buFontTx/>
              <a:buChar char="-"/>
            </a:pPr>
            <a:r>
              <a:rPr lang="en-US" sz="2400" dirty="0"/>
              <a:t>inclusion of [</a:t>
            </a:r>
            <a:r>
              <a:rPr lang="en-US" sz="2400" dirty="0" err="1"/>
              <a:t>ɹ</a:t>
            </a:r>
            <a:r>
              <a:rPr lang="en-US" sz="2400" dirty="0"/>
              <a:t>] in vowel manipulation</a:t>
            </a:r>
          </a:p>
          <a:p>
            <a:pPr marL="342900" indent="-342900">
              <a:buFontTx/>
              <a:buChar char="-"/>
            </a:pPr>
            <a:r>
              <a:rPr lang="en-US" sz="2400" dirty="0"/>
              <a:t>pitch differences between base sound and reference sound</a:t>
            </a:r>
          </a:p>
          <a:p>
            <a:pPr marL="342900" indent="-342900">
              <a:buFontTx/>
              <a:buChar char="-"/>
            </a:pPr>
            <a:r>
              <a:rPr lang="en-US" sz="2400" dirty="0"/>
              <a:t>poor formant tracking</a:t>
            </a:r>
          </a:p>
        </p:txBody>
      </p:sp>
      <p:pic>
        <p:nvPicPr>
          <p:cNvPr id="5" name="Picture 4" descr="A screenshot of a computer&#10;&#10;Description automatically generated">
            <a:extLst>
              <a:ext uri="{FF2B5EF4-FFF2-40B4-BE49-F238E27FC236}">
                <a16:creationId xmlns:a16="http://schemas.microsoft.com/office/drawing/2014/main" id="{8748E6E9-F0D6-7C2F-D1E3-81F2641E0F68}"/>
              </a:ext>
            </a:extLst>
          </p:cNvPr>
          <p:cNvPicPr>
            <a:picLocks noChangeAspect="1"/>
          </p:cNvPicPr>
          <p:nvPr/>
        </p:nvPicPr>
        <p:blipFill>
          <a:blip r:embed="rId2"/>
          <a:stretch>
            <a:fillRect/>
          </a:stretch>
        </p:blipFill>
        <p:spPr>
          <a:xfrm>
            <a:off x="6933860" y="0"/>
            <a:ext cx="5258140" cy="6858000"/>
          </a:xfrm>
          <a:prstGeom prst="rect">
            <a:avLst/>
          </a:prstGeom>
        </p:spPr>
      </p:pic>
    </p:spTree>
    <p:extLst>
      <p:ext uri="{BB962C8B-B14F-4D97-AF65-F5344CB8AC3E}">
        <p14:creationId xmlns:p14="http://schemas.microsoft.com/office/powerpoint/2010/main" val="213191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A62D-F26E-08ED-6063-C22A74523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01DE7-A268-A42E-45A8-88F344538B3C}"/>
              </a:ext>
            </a:extLst>
          </p:cNvPr>
          <p:cNvSpPr>
            <a:spLocks noGrp="1"/>
          </p:cNvSpPr>
          <p:nvPr>
            <p:ph type="title"/>
          </p:nvPr>
        </p:nvSpPr>
        <p:spPr>
          <a:xfrm>
            <a:off x="666007" y="147013"/>
            <a:ext cx="10273145" cy="1325563"/>
          </a:xfrm>
        </p:spPr>
        <p:txBody>
          <a:bodyPr/>
          <a:lstStyle/>
          <a:p>
            <a:r>
              <a:rPr lang="en-US" dirty="0">
                <a:solidFill>
                  <a:srgbClr val="0000FF"/>
                </a:solidFill>
              </a:rPr>
              <a:t>reason [</a:t>
            </a:r>
            <a:r>
              <a:rPr lang="en-US" dirty="0" err="1">
                <a:solidFill>
                  <a:srgbClr val="0000FF"/>
                </a:solidFill>
              </a:rPr>
              <a:t>i</a:t>
            </a:r>
            <a:r>
              <a:rPr lang="en-US" dirty="0">
                <a:solidFill>
                  <a:srgbClr val="0000FF"/>
                </a:solidFill>
              </a:rPr>
              <a:t>]</a:t>
            </a:r>
            <a:r>
              <a:rPr lang="en-US" dirty="0"/>
              <a:t> vs. </a:t>
            </a:r>
            <a:r>
              <a:rPr lang="en-US" dirty="0">
                <a:solidFill>
                  <a:srgbClr val="FF0C0A"/>
                </a:solidFill>
              </a:rPr>
              <a:t>risen [</a:t>
            </a:r>
            <a:r>
              <a:rPr lang="en-US" dirty="0" err="1">
                <a:solidFill>
                  <a:srgbClr val="FF0C0A"/>
                </a:solidFill>
              </a:rPr>
              <a:t>ɪ</a:t>
            </a:r>
            <a:r>
              <a:rPr lang="en-US" dirty="0">
                <a:solidFill>
                  <a:srgbClr val="FF0C0A"/>
                </a:solidFill>
              </a:rPr>
              <a:t>]</a:t>
            </a:r>
          </a:p>
        </p:txBody>
      </p:sp>
      <p:sp>
        <p:nvSpPr>
          <p:cNvPr id="3" name="TextBox 2">
            <a:extLst>
              <a:ext uri="{FF2B5EF4-FFF2-40B4-BE49-F238E27FC236}">
                <a16:creationId xmlns:a16="http://schemas.microsoft.com/office/drawing/2014/main" id="{6DB46857-C3AB-BD6D-A9B6-F05D510F5DA1}"/>
              </a:ext>
            </a:extLst>
          </p:cNvPr>
          <p:cNvSpPr txBox="1"/>
          <p:nvPr/>
        </p:nvSpPr>
        <p:spPr>
          <a:xfrm>
            <a:off x="6697052" y="59649"/>
            <a:ext cx="5015346" cy="2677656"/>
          </a:xfrm>
          <a:prstGeom prst="rect">
            <a:avLst/>
          </a:prstGeom>
          <a:noFill/>
        </p:spPr>
        <p:txBody>
          <a:bodyPr wrap="square" rtlCol="0">
            <a:spAutoFit/>
          </a:bodyPr>
          <a:lstStyle/>
          <a:p>
            <a:r>
              <a:rPr lang="en-US" sz="2400" dirty="0"/>
              <a:t>Problems encountered:</a:t>
            </a:r>
          </a:p>
          <a:p>
            <a:pPr marL="342900" indent="-342900">
              <a:buFontTx/>
              <a:buChar char="-"/>
            </a:pPr>
            <a:r>
              <a:rPr lang="en-US" sz="2400" b="1" dirty="0"/>
              <a:t>pitch differences between base sound and reference sound</a:t>
            </a:r>
          </a:p>
          <a:p>
            <a:pPr marL="342900" indent="-342900">
              <a:buFontTx/>
              <a:buChar char="-"/>
            </a:pPr>
            <a:r>
              <a:rPr lang="en-US" sz="2400" dirty="0"/>
              <a:t>solution: manual pitch manipulation (multiply by 0.7, raise by 50 Hz)</a:t>
            </a:r>
          </a:p>
          <a:p>
            <a:pPr marL="800100" lvl="1" indent="-342900">
              <a:buFontTx/>
              <a:buChar char="-"/>
            </a:pPr>
            <a:endParaRPr lang="en-US" sz="2400" dirty="0"/>
          </a:p>
        </p:txBody>
      </p:sp>
      <p:pic>
        <p:nvPicPr>
          <p:cNvPr id="8" name="Picture 7" descr="A screenshot of a computer&#10;&#10;Description automatically generated">
            <a:extLst>
              <a:ext uri="{FF2B5EF4-FFF2-40B4-BE49-F238E27FC236}">
                <a16:creationId xmlns:a16="http://schemas.microsoft.com/office/drawing/2014/main" id="{F1058D38-C0E9-4FF1-8A1A-89B67054D95C}"/>
              </a:ext>
            </a:extLst>
          </p:cNvPr>
          <p:cNvPicPr>
            <a:picLocks noChangeAspect="1"/>
          </p:cNvPicPr>
          <p:nvPr/>
        </p:nvPicPr>
        <p:blipFill>
          <a:blip r:embed="rId3"/>
          <a:stretch>
            <a:fillRect/>
          </a:stretch>
        </p:blipFill>
        <p:spPr>
          <a:xfrm>
            <a:off x="421755" y="1700838"/>
            <a:ext cx="5073194" cy="319957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F40F9E3-72C5-0854-B7AF-9D70385AD79C}"/>
              </a:ext>
            </a:extLst>
          </p:cNvPr>
          <p:cNvPicPr>
            <a:picLocks noChangeAspect="1"/>
          </p:cNvPicPr>
          <p:nvPr/>
        </p:nvPicPr>
        <p:blipFill>
          <a:blip r:embed="rId4"/>
          <a:stretch>
            <a:fillRect/>
          </a:stretch>
        </p:blipFill>
        <p:spPr>
          <a:xfrm>
            <a:off x="3265983" y="2481205"/>
            <a:ext cx="5073194" cy="3113424"/>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190D8B3-DCB9-5C38-C26B-0793829B6C9C}"/>
              </a:ext>
            </a:extLst>
          </p:cNvPr>
          <p:cNvPicPr>
            <a:picLocks noChangeAspect="1"/>
          </p:cNvPicPr>
          <p:nvPr/>
        </p:nvPicPr>
        <p:blipFill>
          <a:blip r:embed="rId5"/>
          <a:stretch>
            <a:fillRect/>
          </a:stretch>
        </p:blipFill>
        <p:spPr>
          <a:xfrm>
            <a:off x="6095999" y="3429000"/>
            <a:ext cx="5291835" cy="3369351"/>
          </a:xfrm>
          <a:prstGeom prst="rect">
            <a:avLst/>
          </a:prstGeom>
        </p:spPr>
      </p:pic>
    </p:spTree>
    <p:extLst>
      <p:ext uri="{BB962C8B-B14F-4D97-AF65-F5344CB8AC3E}">
        <p14:creationId xmlns:p14="http://schemas.microsoft.com/office/powerpoint/2010/main" val="2943352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F7449-0F92-EFA2-53E2-8F808A99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DEEAF1-88A1-60E3-F99F-BF74DE467E3F}"/>
              </a:ext>
            </a:extLst>
          </p:cNvPr>
          <p:cNvSpPr>
            <a:spLocks noGrp="1"/>
          </p:cNvSpPr>
          <p:nvPr>
            <p:ph type="title"/>
          </p:nvPr>
        </p:nvSpPr>
        <p:spPr>
          <a:xfrm>
            <a:off x="666007" y="147013"/>
            <a:ext cx="10273145" cy="1325563"/>
          </a:xfrm>
        </p:spPr>
        <p:txBody>
          <a:bodyPr/>
          <a:lstStyle/>
          <a:p>
            <a:r>
              <a:rPr lang="en-US" dirty="0">
                <a:solidFill>
                  <a:srgbClr val="0000FF"/>
                </a:solidFill>
              </a:rPr>
              <a:t>reason [</a:t>
            </a:r>
            <a:r>
              <a:rPr lang="en-US" dirty="0" err="1">
                <a:solidFill>
                  <a:srgbClr val="0000FF"/>
                </a:solidFill>
              </a:rPr>
              <a:t>i</a:t>
            </a:r>
            <a:r>
              <a:rPr lang="en-US" dirty="0">
                <a:solidFill>
                  <a:srgbClr val="0000FF"/>
                </a:solidFill>
              </a:rPr>
              <a:t>]</a:t>
            </a:r>
            <a:r>
              <a:rPr lang="en-US" dirty="0"/>
              <a:t> vs. </a:t>
            </a:r>
            <a:r>
              <a:rPr lang="en-US" dirty="0">
                <a:solidFill>
                  <a:srgbClr val="FF0C0A"/>
                </a:solidFill>
              </a:rPr>
              <a:t>risen [</a:t>
            </a:r>
            <a:r>
              <a:rPr lang="en-US" dirty="0" err="1">
                <a:solidFill>
                  <a:srgbClr val="FF0C0A"/>
                </a:solidFill>
              </a:rPr>
              <a:t>ɪ</a:t>
            </a:r>
            <a:r>
              <a:rPr lang="en-US" dirty="0">
                <a:solidFill>
                  <a:srgbClr val="FF0C0A"/>
                </a:solidFill>
              </a:rPr>
              <a:t>]</a:t>
            </a:r>
          </a:p>
        </p:txBody>
      </p:sp>
      <p:sp>
        <p:nvSpPr>
          <p:cNvPr id="3" name="TextBox 2">
            <a:extLst>
              <a:ext uri="{FF2B5EF4-FFF2-40B4-BE49-F238E27FC236}">
                <a16:creationId xmlns:a16="http://schemas.microsoft.com/office/drawing/2014/main" id="{074C51CA-638B-DD97-031E-940E9A4A3FD6}"/>
              </a:ext>
            </a:extLst>
          </p:cNvPr>
          <p:cNvSpPr txBox="1"/>
          <p:nvPr/>
        </p:nvSpPr>
        <p:spPr>
          <a:xfrm>
            <a:off x="6697052" y="59649"/>
            <a:ext cx="5015346" cy="1938992"/>
          </a:xfrm>
          <a:prstGeom prst="rect">
            <a:avLst/>
          </a:prstGeom>
          <a:noFill/>
        </p:spPr>
        <p:txBody>
          <a:bodyPr wrap="square" rtlCol="0">
            <a:spAutoFit/>
          </a:bodyPr>
          <a:lstStyle/>
          <a:p>
            <a:r>
              <a:rPr lang="en-US" sz="2400" dirty="0"/>
              <a:t>Problems encountered:</a:t>
            </a:r>
          </a:p>
          <a:p>
            <a:pPr marL="342900" indent="-342900">
              <a:buFontTx/>
              <a:buChar char="-"/>
            </a:pPr>
            <a:r>
              <a:rPr lang="en-US" sz="2400" b="1" dirty="0"/>
              <a:t>poor formant tracking</a:t>
            </a:r>
          </a:p>
          <a:p>
            <a:pPr marL="342900" indent="-342900">
              <a:buFontTx/>
              <a:buChar char="-"/>
            </a:pPr>
            <a:r>
              <a:rPr lang="en-US" sz="2400" dirty="0"/>
              <a:t>solution: manual formant track manipulation</a:t>
            </a:r>
          </a:p>
          <a:p>
            <a:pPr marL="800100" lvl="1" indent="-342900">
              <a:buFontTx/>
              <a:buChar char="-"/>
            </a:pPr>
            <a:endParaRPr lang="en-US" sz="2400" dirty="0"/>
          </a:p>
        </p:txBody>
      </p:sp>
      <p:pic>
        <p:nvPicPr>
          <p:cNvPr id="5" name="Picture 4" descr="A graph on a pink background&#10;&#10;Description automatically generated">
            <a:extLst>
              <a:ext uri="{FF2B5EF4-FFF2-40B4-BE49-F238E27FC236}">
                <a16:creationId xmlns:a16="http://schemas.microsoft.com/office/drawing/2014/main" id="{6426A492-7EAB-ABA8-440A-753C844D706A}"/>
              </a:ext>
            </a:extLst>
          </p:cNvPr>
          <p:cNvPicPr>
            <a:picLocks noChangeAspect="1"/>
          </p:cNvPicPr>
          <p:nvPr/>
        </p:nvPicPr>
        <p:blipFill>
          <a:blip r:embed="rId2"/>
          <a:stretch>
            <a:fillRect/>
          </a:stretch>
        </p:blipFill>
        <p:spPr>
          <a:xfrm>
            <a:off x="685627" y="1603572"/>
            <a:ext cx="4494537" cy="2646609"/>
          </a:xfrm>
          <a:prstGeom prst="rect">
            <a:avLst/>
          </a:prstGeom>
          <a:ln w="41275">
            <a:solidFill>
              <a:srgbClr val="0000FF"/>
            </a:solidFill>
          </a:ln>
        </p:spPr>
      </p:pic>
      <p:pic>
        <p:nvPicPr>
          <p:cNvPr id="7" name="Picture 6" descr="A screen shot of a graph&#10;&#10;Description automatically generated">
            <a:extLst>
              <a:ext uri="{FF2B5EF4-FFF2-40B4-BE49-F238E27FC236}">
                <a16:creationId xmlns:a16="http://schemas.microsoft.com/office/drawing/2014/main" id="{7CEE361C-DCF8-E4E3-5864-DE6118C4BD07}"/>
              </a:ext>
            </a:extLst>
          </p:cNvPr>
          <p:cNvPicPr>
            <a:picLocks noChangeAspect="1"/>
          </p:cNvPicPr>
          <p:nvPr/>
        </p:nvPicPr>
        <p:blipFill>
          <a:blip r:embed="rId3"/>
          <a:stretch>
            <a:fillRect/>
          </a:stretch>
        </p:blipFill>
        <p:spPr>
          <a:xfrm>
            <a:off x="685627" y="4270909"/>
            <a:ext cx="4494537" cy="2679435"/>
          </a:xfrm>
          <a:prstGeom prst="rect">
            <a:avLst/>
          </a:prstGeom>
          <a:ln w="41275">
            <a:solidFill>
              <a:srgbClr val="FF0C0A"/>
            </a:solidFill>
          </a:ln>
        </p:spPr>
      </p:pic>
      <p:pic>
        <p:nvPicPr>
          <p:cNvPr id="11" name="Picture 10" descr="A screen shot of a graph&#10;&#10;Description automatically generated">
            <a:extLst>
              <a:ext uri="{FF2B5EF4-FFF2-40B4-BE49-F238E27FC236}">
                <a16:creationId xmlns:a16="http://schemas.microsoft.com/office/drawing/2014/main" id="{E4416AA9-E86B-5535-C126-D39D5979137D}"/>
              </a:ext>
            </a:extLst>
          </p:cNvPr>
          <p:cNvPicPr>
            <a:picLocks noChangeAspect="1"/>
          </p:cNvPicPr>
          <p:nvPr/>
        </p:nvPicPr>
        <p:blipFill>
          <a:blip r:embed="rId4"/>
          <a:stretch>
            <a:fillRect/>
          </a:stretch>
        </p:blipFill>
        <p:spPr>
          <a:xfrm>
            <a:off x="6095999" y="1582846"/>
            <a:ext cx="4494537" cy="2688063"/>
          </a:xfrm>
          <a:prstGeom prst="rect">
            <a:avLst/>
          </a:prstGeom>
          <a:ln w="41275">
            <a:solidFill>
              <a:srgbClr val="0000FF"/>
            </a:solidFill>
          </a:ln>
        </p:spPr>
      </p:pic>
      <p:pic>
        <p:nvPicPr>
          <p:cNvPr id="14" name="Picture 13" descr="A screen shot of a graph&#10;&#10;Description automatically generated">
            <a:extLst>
              <a:ext uri="{FF2B5EF4-FFF2-40B4-BE49-F238E27FC236}">
                <a16:creationId xmlns:a16="http://schemas.microsoft.com/office/drawing/2014/main" id="{5BEDA493-A7B9-A86C-9C50-BD852862C3AF}"/>
              </a:ext>
            </a:extLst>
          </p:cNvPr>
          <p:cNvPicPr>
            <a:picLocks noChangeAspect="1"/>
          </p:cNvPicPr>
          <p:nvPr/>
        </p:nvPicPr>
        <p:blipFill>
          <a:blip r:embed="rId5"/>
          <a:stretch>
            <a:fillRect/>
          </a:stretch>
        </p:blipFill>
        <p:spPr>
          <a:xfrm>
            <a:off x="6095999" y="4270909"/>
            <a:ext cx="4494537" cy="2656041"/>
          </a:xfrm>
          <a:prstGeom prst="rect">
            <a:avLst/>
          </a:prstGeom>
          <a:ln w="41275">
            <a:solidFill>
              <a:srgbClr val="FF0C0A"/>
            </a:solidFill>
          </a:ln>
        </p:spPr>
      </p:pic>
      <p:sp>
        <p:nvSpPr>
          <p:cNvPr id="15" name="TextBox 14">
            <a:extLst>
              <a:ext uri="{FF2B5EF4-FFF2-40B4-BE49-F238E27FC236}">
                <a16:creationId xmlns:a16="http://schemas.microsoft.com/office/drawing/2014/main" id="{F652FE1F-C2F8-B992-43B5-E487B4149446}"/>
              </a:ext>
            </a:extLst>
          </p:cNvPr>
          <p:cNvSpPr txBox="1"/>
          <p:nvPr/>
        </p:nvSpPr>
        <p:spPr>
          <a:xfrm rot="16200000">
            <a:off x="-184581" y="4086242"/>
            <a:ext cx="824585" cy="369332"/>
          </a:xfrm>
          <a:prstGeom prst="rect">
            <a:avLst/>
          </a:prstGeom>
          <a:noFill/>
        </p:spPr>
        <p:txBody>
          <a:bodyPr wrap="none" rtlCol="0">
            <a:spAutoFit/>
          </a:bodyPr>
          <a:lstStyle/>
          <a:p>
            <a:r>
              <a:rPr lang="en-US" dirty="0"/>
              <a:t>before</a:t>
            </a:r>
          </a:p>
        </p:txBody>
      </p:sp>
      <p:sp>
        <p:nvSpPr>
          <p:cNvPr id="16" name="TextBox 15">
            <a:extLst>
              <a:ext uri="{FF2B5EF4-FFF2-40B4-BE49-F238E27FC236}">
                <a16:creationId xmlns:a16="http://schemas.microsoft.com/office/drawing/2014/main" id="{B16AABEA-C86D-29F3-3E69-4175B556B0F2}"/>
              </a:ext>
            </a:extLst>
          </p:cNvPr>
          <p:cNvSpPr txBox="1"/>
          <p:nvPr/>
        </p:nvSpPr>
        <p:spPr>
          <a:xfrm rot="16200000">
            <a:off x="5345408" y="4065515"/>
            <a:ext cx="651332"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1873889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65090-DFE8-4BDE-1C95-5CC6B4068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BF260-CD4A-71A3-BC04-098C37174DE5}"/>
              </a:ext>
            </a:extLst>
          </p:cNvPr>
          <p:cNvSpPr>
            <a:spLocks noGrp="1"/>
          </p:cNvSpPr>
          <p:nvPr>
            <p:ph type="title"/>
          </p:nvPr>
        </p:nvSpPr>
        <p:spPr/>
        <p:txBody>
          <a:bodyPr/>
          <a:lstStyle/>
          <a:p>
            <a:r>
              <a:rPr lang="en-US" dirty="0"/>
              <a:t>kata [t] vs. katta [tː]</a:t>
            </a:r>
          </a:p>
        </p:txBody>
      </p:sp>
      <p:graphicFrame>
        <p:nvGraphicFramePr>
          <p:cNvPr id="4" name="Content Placeholder 3">
            <a:extLst>
              <a:ext uri="{FF2B5EF4-FFF2-40B4-BE49-F238E27FC236}">
                <a16:creationId xmlns:a16="http://schemas.microsoft.com/office/drawing/2014/main" id="{59C7B871-18F9-491F-6591-ED2F0A7C7FCF}"/>
              </a:ext>
            </a:extLst>
          </p:cNvPr>
          <p:cNvGraphicFramePr>
            <a:graphicFrameLocks noGrp="1"/>
          </p:cNvGraphicFramePr>
          <p:nvPr>
            <p:ph idx="1"/>
            <p:extLst>
              <p:ext uri="{D42A27DB-BD31-4B8C-83A1-F6EECF244321}">
                <p14:modId xmlns:p14="http://schemas.microsoft.com/office/powerpoint/2010/main" val="3315033029"/>
              </p:ext>
            </p:extLst>
          </p:nvPr>
        </p:nvGraphicFramePr>
        <p:xfrm>
          <a:off x="1440873" y="3056775"/>
          <a:ext cx="9026240" cy="2763520"/>
        </p:xfrm>
        <a:graphic>
          <a:graphicData uri="http://schemas.openxmlformats.org/drawingml/2006/table">
            <a:tbl>
              <a:tblPr firstRow="1" bandRow="1">
                <a:noFill/>
                <a:tableStyleId>{5940675A-B579-460E-94D1-54222C63F5DA}</a:tableStyleId>
              </a:tblPr>
              <a:tblGrid>
                <a:gridCol w="2275093">
                  <a:extLst>
                    <a:ext uri="{9D8B030D-6E8A-4147-A177-3AD203B41FA5}">
                      <a16:colId xmlns:a16="http://schemas.microsoft.com/office/drawing/2014/main" val="3065837221"/>
                    </a:ext>
                  </a:extLst>
                </a:gridCol>
                <a:gridCol w="1556425">
                  <a:extLst>
                    <a:ext uri="{9D8B030D-6E8A-4147-A177-3AD203B41FA5}">
                      <a16:colId xmlns:a16="http://schemas.microsoft.com/office/drawing/2014/main" val="859539861"/>
                    </a:ext>
                  </a:extLst>
                </a:gridCol>
                <a:gridCol w="525294">
                  <a:extLst>
                    <a:ext uri="{9D8B030D-6E8A-4147-A177-3AD203B41FA5}">
                      <a16:colId xmlns:a16="http://schemas.microsoft.com/office/drawing/2014/main" val="3254831788"/>
                    </a:ext>
                  </a:extLst>
                </a:gridCol>
                <a:gridCol w="972766">
                  <a:extLst>
                    <a:ext uri="{9D8B030D-6E8A-4147-A177-3AD203B41FA5}">
                      <a16:colId xmlns:a16="http://schemas.microsoft.com/office/drawing/2014/main" val="2934990127"/>
                    </a:ext>
                  </a:extLst>
                </a:gridCol>
                <a:gridCol w="817123">
                  <a:extLst>
                    <a:ext uri="{9D8B030D-6E8A-4147-A177-3AD203B41FA5}">
                      <a16:colId xmlns:a16="http://schemas.microsoft.com/office/drawing/2014/main" val="1860578220"/>
                    </a:ext>
                  </a:extLst>
                </a:gridCol>
                <a:gridCol w="622979">
                  <a:extLst>
                    <a:ext uri="{9D8B030D-6E8A-4147-A177-3AD203B41FA5}">
                      <a16:colId xmlns:a16="http://schemas.microsoft.com/office/drawing/2014/main" val="3800231261"/>
                    </a:ext>
                  </a:extLst>
                </a:gridCol>
                <a:gridCol w="738894">
                  <a:extLst>
                    <a:ext uri="{9D8B030D-6E8A-4147-A177-3AD203B41FA5}">
                      <a16:colId xmlns:a16="http://schemas.microsoft.com/office/drawing/2014/main" val="3035075228"/>
                    </a:ext>
                  </a:extLst>
                </a:gridCol>
                <a:gridCol w="1517666">
                  <a:extLst>
                    <a:ext uri="{9D8B030D-6E8A-4147-A177-3AD203B41FA5}">
                      <a16:colId xmlns:a16="http://schemas.microsoft.com/office/drawing/2014/main" val="2504250084"/>
                    </a:ext>
                  </a:extLst>
                </a:gridCol>
              </a:tblGrid>
              <a:tr h="370840">
                <a:tc>
                  <a:txBody>
                    <a:bodyPr/>
                    <a:lstStyle/>
                    <a:p>
                      <a:r>
                        <a:rPr lang="en-US" dirty="0">
                          <a:solidFill>
                            <a:schemeClr val="tx1"/>
                          </a:solidFill>
                        </a:rPr>
                        <a:t>kata</a:t>
                      </a:r>
                    </a:p>
                  </a:txBody>
                  <a:tcPr>
                    <a:noFill/>
                  </a:tcPr>
                </a:tc>
                <a:tc>
                  <a:txBody>
                    <a:bodyPr/>
                    <a:lstStyle/>
                    <a:p>
                      <a:r>
                        <a:rPr lang="en-US" dirty="0"/>
                        <a:t>1 (99.6 ms)  </a:t>
                      </a:r>
                    </a:p>
                  </a:txBody>
                  <a:tcPr>
                    <a:noFill/>
                  </a:tcPr>
                </a:tc>
                <a:tc>
                  <a:txBody>
                    <a:bodyPr/>
                    <a:lstStyle/>
                    <a:p>
                      <a:r>
                        <a:rPr lang="en-US" dirty="0"/>
                        <a:t>2</a:t>
                      </a:r>
                    </a:p>
                  </a:txBody>
                  <a:tcPr>
                    <a:noFill/>
                  </a:tcPr>
                </a:tc>
                <a:tc>
                  <a:txBody>
                    <a:bodyPr/>
                    <a:lstStyle/>
                    <a:p>
                      <a:r>
                        <a:rPr lang="en-US" dirty="0"/>
                        <a:t>3</a:t>
                      </a:r>
                    </a:p>
                  </a:txBody>
                  <a:tcPr>
                    <a:noFill/>
                  </a:tcPr>
                </a:tc>
                <a:tc>
                  <a:txBody>
                    <a:bodyPr/>
                    <a:lstStyle/>
                    <a:p>
                      <a:r>
                        <a:rPr lang="en-US" dirty="0"/>
                        <a:t>4</a:t>
                      </a:r>
                    </a:p>
                  </a:txBody>
                  <a:tcPr>
                    <a:noFill/>
                  </a:tcPr>
                </a:tc>
                <a:tc>
                  <a:txBody>
                    <a:bodyPr/>
                    <a:lstStyle/>
                    <a:p>
                      <a:r>
                        <a:rPr lang="en-US" dirty="0"/>
                        <a:t>5</a:t>
                      </a:r>
                    </a:p>
                  </a:txBody>
                  <a:tcPr>
                    <a:noFill/>
                  </a:tcPr>
                </a:tc>
                <a:tc>
                  <a:txBody>
                    <a:bodyPr/>
                    <a:lstStyle/>
                    <a:p>
                      <a:r>
                        <a:rPr lang="en-US" dirty="0"/>
                        <a:t>6</a:t>
                      </a:r>
                    </a:p>
                  </a:txBody>
                  <a:tcPr>
                    <a:noFill/>
                  </a:tcPr>
                </a:tc>
                <a:tc>
                  <a:txBody>
                    <a:bodyPr/>
                    <a:lstStyle/>
                    <a:p>
                      <a:r>
                        <a:rPr lang="en-US" dirty="0"/>
                        <a:t>7 (180 ms)</a:t>
                      </a:r>
                    </a:p>
                  </a:txBody>
                  <a:tcPr>
                    <a:noFill/>
                  </a:tcPr>
                </a:tc>
                <a:extLst>
                  <a:ext uri="{0D108BD9-81ED-4DB2-BD59-A6C34878D82A}">
                    <a16:rowId xmlns:a16="http://schemas.microsoft.com/office/drawing/2014/main" val="1678979852"/>
                  </a:ext>
                </a:extLst>
              </a:tr>
              <a:tr h="370840">
                <a:tc>
                  <a:txBody>
                    <a:bodyPr/>
                    <a:lstStyle/>
                    <a:p>
                      <a:r>
                        <a:rPr lang="en-US" dirty="0"/>
                        <a:t>1 (kata-like – smaller pitch drop)</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683701808"/>
                  </a:ext>
                </a:extLst>
              </a:tr>
              <a:tr h="370840">
                <a:tc>
                  <a:txBody>
                    <a:bodyPr/>
                    <a:lstStyle/>
                    <a:p>
                      <a:r>
                        <a:rPr lang="en-US" dirty="0"/>
                        <a:t>2</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99069483"/>
                  </a:ext>
                </a:extLst>
              </a:tr>
              <a:tr h="370840">
                <a:tc>
                  <a:txBody>
                    <a:bodyPr/>
                    <a:lstStyle/>
                    <a:p>
                      <a:r>
                        <a:rPr lang="en-US" dirty="0"/>
                        <a:t>3</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393921094"/>
                  </a:ext>
                </a:extLst>
              </a:tr>
              <a:tr h="370840">
                <a:tc>
                  <a:txBody>
                    <a:bodyPr/>
                    <a:lstStyle/>
                    <a:p>
                      <a:r>
                        <a:rPr lang="en-US" dirty="0"/>
                        <a:t>4</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359285571"/>
                  </a:ext>
                </a:extLst>
              </a:tr>
              <a:tr h="370840">
                <a:tc>
                  <a:txBody>
                    <a:bodyPr/>
                    <a:lstStyle/>
                    <a:p>
                      <a:r>
                        <a:rPr lang="en-US" dirty="0"/>
                        <a:t>5 (katta-like – larger pitch drop)</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r>
                        <a:rPr lang="en-US" dirty="0"/>
                        <a:t>katta</a:t>
                      </a:r>
                    </a:p>
                  </a:txBody>
                  <a:tcPr>
                    <a:noFill/>
                  </a:tcPr>
                </a:tc>
                <a:extLst>
                  <a:ext uri="{0D108BD9-81ED-4DB2-BD59-A6C34878D82A}">
                    <a16:rowId xmlns:a16="http://schemas.microsoft.com/office/drawing/2014/main" val="2472771943"/>
                  </a:ext>
                </a:extLst>
              </a:tr>
            </a:tbl>
          </a:graphicData>
        </a:graphic>
      </p:graphicFrame>
      <p:cxnSp>
        <p:nvCxnSpPr>
          <p:cNvPr id="6" name="Straight Arrow Connector 5">
            <a:extLst>
              <a:ext uri="{FF2B5EF4-FFF2-40B4-BE49-F238E27FC236}">
                <a16:creationId xmlns:a16="http://schemas.microsoft.com/office/drawing/2014/main" id="{82C2E3BE-3B71-8EE8-D4E4-3C9B3EE3B015}"/>
              </a:ext>
            </a:extLst>
          </p:cNvPr>
          <p:cNvCxnSpPr/>
          <p:nvPr/>
        </p:nvCxnSpPr>
        <p:spPr>
          <a:xfrm>
            <a:off x="1517072" y="2673928"/>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64716C3-3B98-6DA1-2AA0-06A5AC90C8F7}"/>
              </a:ext>
            </a:extLst>
          </p:cNvPr>
          <p:cNvSpPr txBox="1"/>
          <p:nvPr/>
        </p:nvSpPr>
        <p:spPr>
          <a:xfrm>
            <a:off x="4208320" y="2168639"/>
            <a:ext cx="4880262" cy="369332"/>
          </a:xfrm>
          <a:prstGeom prst="rect">
            <a:avLst/>
          </a:prstGeom>
          <a:noFill/>
        </p:spPr>
        <p:txBody>
          <a:bodyPr wrap="square" rtlCol="0">
            <a:spAutoFit/>
          </a:bodyPr>
          <a:lstStyle/>
          <a:p>
            <a:r>
              <a:rPr lang="en-US" dirty="0"/>
              <a:t>Primary: Closure duration</a:t>
            </a:r>
          </a:p>
        </p:txBody>
      </p:sp>
      <p:cxnSp>
        <p:nvCxnSpPr>
          <p:cNvPr id="9" name="Straight Arrow Connector 8">
            <a:extLst>
              <a:ext uri="{FF2B5EF4-FFF2-40B4-BE49-F238E27FC236}">
                <a16:creationId xmlns:a16="http://schemas.microsoft.com/office/drawing/2014/main" id="{32D1E5E8-6972-6920-0B85-2D88D5EC1ECA}"/>
              </a:ext>
            </a:extLst>
          </p:cNvPr>
          <p:cNvCxnSpPr>
            <a:cxnSpLocks/>
          </p:cNvCxnSpPr>
          <p:nvPr/>
        </p:nvCxnSpPr>
        <p:spPr>
          <a:xfrm>
            <a:off x="1039091" y="2945844"/>
            <a:ext cx="0" cy="2874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63AFDBC-4DB5-9E6F-74ED-854B23647F6B}"/>
              </a:ext>
            </a:extLst>
          </p:cNvPr>
          <p:cNvSpPr txBox="1"/>
          <p:nvPr/>
        </p:nvSpPr>
        <p:spPr>
          <a:xfrm rot="16200000">
            <a:off x="-535637" y="4022801"/>
            <a:ext cx="2378343" cy="369332"/>
          </a:xfrm>
          <a:prstGeom prst="rect">
            <a:avLst/>
          </a:prstGeom>
          <a:noFill/>
        </p:spPr>
        <p:txBody>
          <a:bodyPr wrap="none" rtlCol="0">
            <a:spAutoFit/>
          </a:bodyPr>
          <a:lstStyle/>
          <a:p>
            <a:r>
              <a:rPr lang="en-US" dirty="0"/>
              <a:t>Secondary: Pitch drop</a:t>
            </a:r>
          </a:p>
        </p:txBody>
      </p:sp>
      <p:pic>
        <p:nvPicPr>
          <p:cNvPr id="3" name="kata_1b_orig.wav">
            <a:hlinkClick r:id="" action="ppaction://media"/>
            <a:extLst>
              <a:ext uri="{FF2B5EF4-FFF2-40B4-BE49-F238E27FC236}">
                <a16:creationId xmlns:a16="http://schemas.microsoft.com/office/drawing/2014/main" id="{A8FD2B18-753F-129E-4A4C-E58A5EE1E9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4272" y="1856401"/>
            <a:ext cx="812800" cy="812800"/>
          </a:xfrm>
          <a:prstGeom prst="rect">
            <a:avLst/>
          </a:prstGeom>
        </p:spPr>
      </p:pic>
      <p:pic>
        <p:nvPicPr>
          <p:cNvPr id="5" name="katta_2b_manip_time_aligned.wav">
            <a:hlinkClick r:id="" action="ppaction://media"/>
            <a:extLst>
              <a:ext uri="{FF2B5EF4-FFF2-40B4-BE49-F238E27FC236}">
                <a16:creationId xmlns:a16="http://schemas.microsoft.com/office/drawing/2014/main" id="{795C0283-6B11-CB10-F0FF-738116E8F9FD}"/>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674927" y="5425947"/>
            <a:ext cx="812800" cy="812800"/>
          </a:xfrm>
          <a:prstGeom prst="rect">
            <a:avLst/>
          </a:prstGeom>
        </p:spPr>
      </p:pic>
    </p:spTree>
    <p:extLst>
      <p:ext uri="{BB962C8B-B14F-4D97-AF65-F5344CB8AC3E}">
        <p14:creationId xmlns:p14="http://schemas.microsoft.com/office/powerpoint/2010/main" val="54325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F2262-57F2-C638-9DF5-4214A189D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EC6BB-E81B-329F-A727-A4884812B5A1}"/>
              </a:ext>
            </a:extLst>
          </p:cNvPr>
          <p:cNvSpPr>
            <a:spLocks noGrp="1"/>
          </p:cNvSpPr>
          <p:nvPr>
            <p:ph type="title"/>
          </p:nvPr>
        </p:nvSpPr>
        <p:spPr>
          <a:xfrm>
            <a:off x="838200" y="365125"/>
            <a:ext cx="5257800" cy="1346943"/>
          </a:xfrm>
        </p:spPr>
        <p:txBody>
          <a:bodyPr/>
          <a:lstStyle/>
          <a:p>
            <a:r>
              <a:rPr lang="en-US" dirty="0">
                <a:solidFill>
                  <a:srgbClr val="0000FF"/>
                </a:solidFill>
              </a:rPr>
              <a:t>kata [t] </a:t>
            </a:r>
            <a:r>
              <a:rPr lang="en-US" dirty="0"/>
              <a:t>vs. </a:t>
            </a:r>
            <a:r>
              <a:rPr lang="en-US" dirty="0">
                <a:solidFill>
                  <a:srgbClr val="FF0C0A"/>
                </a:solidFill>
              </a:rPr>
              <a:t>katta [tː]</a:t>
            </a:r>
          </a:p>
        </p:txBody>
      </p:sp>
      <p:pic>
        <p:nvPicPr>
          <p:cNvPr id="17" name="Picture 16" descr="A screenshot of a computer screen&#10;&#10;Description automatically generated">
            <a:extLst>
              <a:ext uri="{FF2B5EF4-FFF2-40B4-BE49-F238E27FC236}">
                <a16:creationId xmlns:a16="http://schemas.microsoft.com/office/drawing/2014/main" id="{F67EC68B-8D9E-C320-3DE6-A9E6012F844F}"/>
              </a:ext>
            </a:extLst>
          </p:cNvPr>
          <p:cNvPicPr>
            <a:picLocks noChangeAspect="1"/>
          </p:cNvPicPr>
          <p:nvPr/>
        </p:nvPicPr>
        <p:blipFill>
          <a:blip r:embed="rId3"/>
          <a:stretch>
            <a:fillRect/>
          </a:stretch>
        </p:blipFill>
        <p:spPr>
          <a:xfrm>
            <a:off x="-215506" y="3149012"/>
            <a:ext cx="6453928" cy="3647872"/>
          </a:xfrm>
          <a:prstGeom prst="rect">
            <a:avLst/>
          </a:prstGeom>
        </p:spPr>
      </p:pic>
      <p:pic>
        <p:nvPicPr>
          <p:cNvPr id="19" name="Picture 18" descr="A screenshot of a graph&#10;&#10;Description automatically generated">
            <a:extLst>
              <a:ext uri="{FF2B5EF4-FFF2-40B4-BE49-F238E27FC236}">
                <a16:creationId xmlns:a16="http://schemas.microsoft.com/office/drawing/2014/main" id="{F730A557-E9E8-EC6E-F0E5-2746BBE17998}"/>
              </a:ext>
            </a:extLst>
          </p:cNvPr>
          <p:cNvPicPr>
            <a:picLocks noChangeAspect="1"/>
          </p:cNvPicPr>
          <p:nvPr/>
        </p:nvPicPr>
        <p:blipFill>
          <a:blip r:embed="rId4"/>
          <a:stretch>
            <a:fillRect/>
          </a:stretch>
        </p:blipFill>
        <p:spPr>
          <a:xfrm>
            <a:off x="5913170" y="3149012"/>
            <a:ext cx="6453928" cy="3647872"/>
          </a:xfrm>
          <a:prstGeom prst="rect">
            <a:avLst/>
          </a:prstGeom>
        </p:spPr>
      </p:pic>
    </p:spTree>
    <p:extLst>
      <p:ext uri="{BB962C8B-B14F-4D97-AF65-F5344CB8AC3E}">
        <p14:creationId xmlns:p14="http://schemas.microsoft.com/office/powerpoint/2010/main" val="214194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2E1EF-596B-EB41-753E-07BB43F91E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EF6CB-C476-D970-2C76-C19FC7291E5E}"/>
              </a:ext>
            </a:extLst>
          </p:cNvPr>
          <p:cNvSpPr>
            <a:spLocks noGrp="1"/>
          </p:cNvSpPr>
          <p:nvPr>
            <p:ph type="title"/>
          </p:nvPr>
        </p:nvSpPr>
        <p:spPr/>
        <p:txBody>
          <a:bodyPr/>
          <a:lstStyle/>
          <a:p>
            <a:r>
              <a:rPr lang="en-US" dirty="0">
                <a:solidFill>
                  <a:srgbClr val="0000FF"/>
                </a:solidFill>
              </a:rPr>
              <a:t>kata [t] </a:t>
            </a:r>
            <a:r>
              <a:rPr lang="en-US" dirty="0"/>
              <a:t>vs. </a:t>
            </a:r>
            <a:r>
              <a:rPr lang="en-US" dirty="0">
                <a:solidFill>
                  <a:srgbClr val="FF0C0A"/>
                </a:solidFill>
              </a:rPr>
              <a:t>katta [tː]</a:t>
            </a:r>
          </a:p>
        </p:txBody>
      </p:sp>
      <p:pic>
        <p:nvPicPr>
          <p:cNvPr id="4" name="Picture 3" descr="A graph with lines and numbers&#10;&#10;Description automatically generated">
            <a:extLst>
              <a:ext uri="{FF2B5EF4-FFF2-40B4-BE49-F238E27FC236}">
                <a16:creationId xmlns:a16="http://schemas.microsoft.com/office/drawing/2014/main" id="{2C6428C5-402B-C265-B123-00B0F9A6543D}"/>
              </a:ext>
            </a:extLst>
          </p:cNvPr>
          <p:cNvPicPr>
            <a:picLocks noChangeAspect="1"/>
          </p:cNvPicPr>
          <p:nvPr/>
        </p:nvPicPr>
        <p:blipFill>
          <a:blip r:embed="rId2"/>
          <a:stretch>
            <a:fillRect/>
          </a:stretch>
        </p:blipFill>
        <p:spPr>
          <a:xfrm>
            <a:off x="4184515" y="1690688"/>
            <a:ext cx="5400574" cy="4629064"/>
          </a:xfrm>
          <a:prstGeom prst="rect">
            <a:avLst/>
          </a:prstGeom>
        </p:spPr>
      </p:pic>
      <p:cxnSp>
        <p:nvCxnSpPr>
          <p:cNvPr id="6" name="Straight Arrow Connector 5">
            <a:extLst>
              <a:ext uri="{FF2B5EF4-FFF2-40B4-BE49-F238E27FC236}">
                <a16:creationId xmlns:a16="http://schemas.microsoft.com/office/drawing/2014/main" id="{7355DD11-E84A-EB27-467B-8E64D9972FC4}"/>
              </a:ext>
            </a:extLst>
          </p:cNvPr>
          <p:cNvCxnSpPr/>
          <p:nvPr/>
        </p:nvCxnSpPr>
        <p:spPr>
          <a:xfrm>
            <a:off x="6750996" y="3852153"/>
            <a:ext cx="0" cy="719847"/>
          </a:xfrm>
          <a:prstGeom prst="straightConnector1">
            <a:avLst/>
          </a:prstGeom>
          <a:ln w="57150">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46AC470-636E-6ED7-31E6-C0ECC5D7E86E}"/>
              </a:ext>
            </a:extLst>
          </p:cNvPr>
          <p:cNvCxnSpPr>
            <a:cxnSpLocks/>
          </p:cNvCxnSpPr>
          <p:nvPr/>
        </p:nvCxnSpPr>
        <p:spPr>
          <a:xfrm>
            <a:off x="7759430" y="3599234"/>
            <a:ext cx="0" cy="1922834"/>
          </a:xfrm>
          <a:prstGeom prst="straightConnector1">
            <a:avLst/>
          </a:prstGeom>
          <a:ln w="57150">
            <a:solidFill>
              <a:srgbClr val="FF0C0A"/>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4417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A348A-CEDD-1AC3-E988-8D397BEB9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9C8EA-9A66-F4E4-1F29-F08F60FAA4BC}"/>
              </a:ext>
            </a:extLst>
          </p:cNvPr>
          <p:cNvSpPr>
            <a:spLocks noGrp="1"/>
          </p:cNvSpPr>
          <p:nvPr>
            <p:ph type="title"/>
          </p:nvPr>
        </p:nvSpPr>
        <p:spPr/>
        <p:txBody>
          <a:bodyPr/>
          <a:lstStyle/>
          <a:p>
            <a:r>
              <a:rPr lang="en-US" dirty="0">
                <a:solidFill>
                  <a:srgbClr val="0000FF"/>
                </a:solidFill>
              </a:rPr>
              <a:t>kata [t] </a:t>
            </a:r>
            <a:r>
              <a:rPr lang="en-US" dirty="0"/>
              <a:t>vs. </a:t>
            </a:r>
            <a:r>
              <a:rPr lang="en-US" dirty="0">
                <a:solidFill>
                  <a:srgbClr val="FF0C0A"/>
                </a:solidFill>
              </a:rPr>
              <a:t>katta [tː]</a:t>
            </a:r>
          </a:p>
        </p:txBody>
      </p:sp>
      <p:sp>
        <p:nvSpPr>
          <p:cNvPr id="3" name="TextBox 2">
            <a:extLst>
              <a:ext uri="{FF2B5EF4-FFF2-40B4-BE49-F238E27FC236}">
                <a16:creationId xmlns:a16="http://schemas.microsoft.com/office/drawing/2014/main" id="{B916B891-CCDA-939A-B8B5-C73DD76B4C64}"/>
              </a:ext>
            </a:extLst>
          </p:cNvPr>
          <p:cNvSpPr txBox="1"/>
          <p:nvPr/>
        </p:nvSpPr>
        <p:spPr>
          <a:xfrm>
            <a:off x="546370" y="1887166"/>
            <a:ext cx="4161817" cy="3416320"/>
          </a:xfrm>
          <a:prstGeom prst="rect">
            <a:avLst/>
          </a:prstGeom>
          <a:noFill/>
        </p:spPr>
        <p:txBody>
          <a:bodyPr wrap="square" rtlCol="0">
            <a:spAutoFit/>
          </a:bodyPr>
          <a:lstStyle/>
          <a:p>
            <a:r>
              <a:rPr lang="en-US" sz="2400" dirty="0"/>
              <a:t>Considerations: </a:t>
            </a:r>
          </a:p>
          <a:p>
            <a:pPr marL="342900" indent="-342900">
              <a:buFontTx/>
              <a:buChar char="-"/>
            </a:pPr>
            <a:r>
              <a:rPr lang="en-US" sz="2400" dirty="0"/>
              <a:t>script could only interpolate pitch with recordings that had matching time points</a:t>
            </a:r>
          </a:p>
          <a:p>
            <a:pPr marL="342900" indent="-342900">
              <a:buFontTx/>
              <a:buChar char="-"/>
            </a:pPr>
            <a:r>
              <a:rPr lang="en-US" sz="2400" dirty="0"/>
              <a:t>needed to interpolate pitch across both syllables</a:t>
            </a:r>
          </a:p>
          <a:p>
            <a:pPr marL="342900" indent="-342900">
              <a:buFontTx/>
              <a:buChar char="-"/>
            </a:pPr>
            <a:r>
              <a:rPr lang="en-US" sz="2400" dirty="0"/>
              <a:t>pitch tracking with creaky voice</a:t>
            </a:r>
          </a:p>
        </p:txBody>
      </p:sp>
      <p:pic>
        <p:nvPicPr>
          <p:cNvPr id="6" name="Picture 5" descr="A screenshot of a computer&#10;&#10;Description automatically generated">
            <a:extLst>
              <a:ext uri="{FF2B5EF4-FFF2-40B4-BE49-F238E27FC236}">
                <a16:creationId xmlns:a16="http://schemas.microsoft.com/office/drawing/2014/main" id="{C75C4903-B482-0266-C950-3CFF213EB4CA}"/>
              </a:ext>
            </a:extLst>
          </p:cNvPr>
          <p:cNvPicPr>
            <a:picLocks noChangeAspect="1"/>
          </p:cNvPicPr>
          <p:nvPr/>
        </p:nvPicPr>
        <p:blipFill>
          <a:blip r:embed="rId2"/>
          <a:stretch>
            <a:fillRect/>
          </a:stretch>
        </p:blipFill>
        <p:spPr>
          <a:xfrm>
            <a:off x="5867130" y="101803"/>
            <a:ext cx="6070330" cy="6391072"/>
          </a:xfrm>
          <a:prstGeom prst="rect">
            <a:avLst/>
          </a:prstGeom>
        </p:spPr>
      </p:pic>
    </p:spTree>
    <p:extLst>
      <p:ext uri="{BB962C8B-B14F-4D97-AF65-F5344CB8AC3E}">
        <p14:creationId xmlns:p14="http://schemas.microsoft.com/office/powerpoint/2010/main" val="1101535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0EBFF-889E-9680-6542-6FBA050E00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B35E2-CF40-7D31-52D3-8C818A2B5AD2}"/>
              </a:ext>
            </a:extLst>
          </p:cNvPr>
          <p:cNvSpPr>
            <a:spLocks noGrp="1"/>
          </p:cNvSpPr>
          <p:nvPr>
            <p:ph type="title"/>
          </p:nvPr>
        </p:nvSpPr>
        <p:spPr/>
        <p:txBody>
          <a:bodyPr/>
          <a:lstStyle/>
          <a:p>
            <a:r>
              <a:rPr lang="en-US" dirty="0">
                <a:solidFill>
                  <a:srgbClr val="0000FF"/>
                </a:solidFill>
              </a:rPr>
              <a:t>kata [t] </a:t>
            </a:r>
            <a:r>
              <a:rPr lang="en-US" dirty="0"/>
              <a:t>vs. </a:t>
            </a:r>
            <a:r>
              <a:rPr lang="en-US" dirty="0">
                <a:solidFill>
                  <a:srgbClr val="FF0C0A"/>
                </a:solidFill>
              </a:rPr>
              <a:t>katta [tː]</a:t>
            </a:r>
          </a:p>
        </p:txBody>
      </p:sp>
      <p:sp>
        <p:nvSpPr>
          <p:cNvPr id="4" name="TextBox 3">
            <a:extLst>
              <a:ext uri="{FF2B5EF4-FFF2-40B4-BE49-F238E27FC236}">
                <a16:creationId xmlns:a16="http://schemas.microsoft.com/office/drawing/2014/main" id="{E9C04BB6-563E-A54C-4667-14D1BC116BE0}"/>
              </a:ext>
            </a:extLst>
          </p:cNvPr>
          <p:cNvSpPr txBox="1"/>
          <p:nvPr/>
        </p:nvSpPr>
        <p:spPr>
          <a:xfrm>
            <a:off x="838200" y="2489388"/>
            <a:ext cx="10882472" cy="3046988"/>
          </a:xfrm>
          <a:prstGeom prst="rect">
            <a:avLst/>
          </a:prstGeom>
          <a:noFill/>
        </p:spPr>
        <p:txBody>
          <a:bodyPr wrap="square" rtlCol="0">
            <a:spAutoFit/>
          </a:bodyPr>
          <a:lstStyle/>
          <a:p>
            <a:r>
              <a:rPr lang="en-US" sz="2400" dirty="0"/>
              <a:t>Steps:</a:t>
            </a:r>
          </a:p>
          <a:p>
            <a:r>
              <a:rPr lang="en-US" sz="2400" dirty="0"/>
              <a:t>1. manually line up each syllable separately by time</a:t>
            </a:r>
          </a:p>
          <a:p>
            <a:r>
              <a:rPr lang="en-US" sz="2400" dirty="0"/>
              <a:t>2. manually manipulate pitch objects to line up pitch tracking by time for each syllable</a:t>
            </a:r>
          </a:p>
          <a:p>
            <a:r>
              <a:rPr lang="en-US" sz="2400" dirty="0"/>
              <a:t>3. separately interpolate pitch between syllable 1 of both words and syllable 2 of both words (with silences appended for pitch tracking)</a:t>
            </a:r>
          </a:p>
          <a:p>
            <a:r>
              <a:rPr lang="en-US" sz="2400" dirty="0"/>
              <a:t>4. manually add missing pulse points for proper PSOLA </a:t>
            </a:r>
          </a:p>
          <a:p>
            <a:r>
              <a:rPr lang="en-US" sz="2400" dirty="0"/>
              <a:t>5. concatenate silence, syllable 1, closure, syllable 2, silence</a:t>
            </a:r>
          </a:p>
        </p:txBody>
      </p:sp>
    </p:spTree>
    <p:extLst>
      <p:ext uri="{BB962C8B-B14F-4D97-AF65-F5344CB8AC3E}">
        <p14:creationId xmlns:p14="http://schemas.microsoft.com/office/powerpoint/2010/main" val="305143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CD6F0-6C50-A363-CEA4-44BD50F5ECA3}"/>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978D62-C3FF-3879-73FB-78E909DA9535}"/>
              </a:ext>
            </a:extLst>
          </p:cNvPr>
          <p:cNvGraphicFramePr>
            <a:graphicFrameLocks noGrp="1"/>
          </p:cNvGraphicFramePr>
          <p:nvPr>
            <p:ph idx="1"/>
            <p:extLst>
              <p:ext uri="{D42A27DB-BD31-4B8C-83A1-F6EECF244321}">
                <p14:modId xmlns:p14="http://schemas.microsoft.com/office/powerpoint/2010/main" val="1255095634"/>
              </p:ext>
            </p:extLst>
          </p:nvPr>
        </p:nvGraphicFramePr>
        <p:xfrm>
          <a:off x="1281669" y="3056775"/>
          <a:ext cx="10722758" cy="3840480"/>
        </p:xfrm>
        <a:graphic>
          <a:graphicData uri="http://schemas.openxmlformats.org/drawingml/2006/table">
            <a:tbl>
              <a:tblPr firstRow="1" bandRow="1">
                <a:noFill/>
                <a:tableStyleId>{5940675A-B579-460E-94D1-54222C63F5DA}</a:tableStyleId>
              </a:tblPr>
              <a:tblGrid>
                <a:gridCol w="1529276">
                  <a:extLst>
                    <a:ext uri="{9D8B030D-6E8A-4147-A177-3AD203B41FA5}">
                      <a16:colId xmlns:a16="http://schemas.microsoft.com/office/drawing/2014/main" val="3065837221"/>
                    </a:ext>
                  </a:extLst>
                </a:gridCol>
                <a:gridCol w="1418136">
                  <a:extLst>
                    <a:ext uri="{9D8B030D-6E8A-4147-A177-3AD203B41FA5}">
                      <a16:colId xmlns:a16="http://schemas.microsoft.com/office/drawing/2014/main" val="859539861"/>
                    </a:ext>
                  </a:extLst>
                </a:gridCol>
                <a:gridCol w="1442587">
                  <a:extLst>
                    <a:ext uri="{9D8B030D-6E8A-4147-A177-3AD203B41FA5}">
                      <a16:colId xmlns:a16="http://schemas.microsoft.com/office/drawing/2014/main" val="3254831788"/>
                    </a:ext>
                  </a:extLst>
                </a:gridCol>
                <a:gridCol w="1393686">
                  <a:extLst>
                    <a:ext uri="{9D8B030D-6E8A-4147-A177-3AD203B41FA5}">
                      <a16:colId xmlns:a16="http://schemas.microsoft.com/office/drawing/2014/main" val="2934990127"/>
                    </a:ext>
                  </a:extLst>
                </a:gridCol>
                <a:gridCol w="1393686">
                  <a:extLst>
                    <a:ext uri="{9D8B030D-6E8A-4147-A177-3AD203B41FA5}">
                      <a16:colId xmlns:a16="http://schemas.microsoft.com/office/drawing/2014/main" val="1860578220"/>
                    </a:ext>
                  </a:extLst>
                </a:gridCol>
                <a:gridCol w="864696">
                  <a:extLst>
                    <a:ext uri="{9D8B030D-6E8A-4147-A177-3AD203B41FA5}">
                      <a16:colId xmlns:a16="http://schemas.microsoft.com/office/drawing/2014/main" val="3800231261"/>
                    </a:ext>
                  </a:extLst>
                </a:gridCol>
                <a:gridCol w="1384762">
                  <a:extLst>
                    <a:ext uri="{9D8B030D-6E8A-4147-A177-3AD203B41FA5}">
                      <a16:colId xmlns:a16="http://schemas.microsoft.com/office/drawing/2014/main" val="3035075228"/>
                    </a:ext>
                  </a:extLst>
                </a:gridCol>
                <a:gridCol w="1295929">
                  <a:extLst>
                    <a:ext uri="{9D8B030D-6E8A-4147-A177-3AD203B41FA5}">
                      <a16:colId xmlns:a16="http://schemas.microsoft.com/office/drawing/2014/main" val="2504250084"/>
                    </a:ext>
                  </a:extLst>
                </a:gridCol>
              </a:tblGrid>
              <a:tr h="570420">
                <a:tc>
                  <a:txBody>
                    <a:bodyPr/>
                    <a:lstStyle/>
                    <a:p>
                      <a:r>
                        <a:rPr lang="en-US" dirty="0">
                          <a:solidFill>
                            <a:schemeClr val="tx1"/>
                          </a:solidFill>
                        </a:rPr>
                        <a:t>toru</a:t>
                      </a:r>
                    </a:p>
                  </a:txBody>
                  <a:tcPr>
                    <a:noFill/>
                  </a:tcPr>
                </a:tc>
                <a:tc>
                  <a:txBody>
                    <a:bodyPr/>
                    <a:lstStyle/>
                    <a:p>
                      <a:r>
                        <a:rPr lang="en-US" dirty="0"/>
                        <a:t>1 (104 ms )  </a:t>
                      </a:r>
                    </a:p>
                  </a:txBody>
                  <a:tcPr>
                    <a:noFill/>
                  </a:tcPr>
                </a:tc>
                <a:tc>
                  <a:txBody>
                    <a:bodyPr/>
                    <a:lstStyle/>
                    <a:p>
                      <a:r>
                        <a:rPr lang="en-US" dirty="0"/>
                        <a:t>2 (142ms)</a:t>
                      </a:r>
                    </a:p>
                  </a:txBody>
                  <a:tcPr>
                    <a:noFill/>
                  </a:tcPr>
                </a:tc>
                <a:tc>
                  <a:txBody>
                    <a:bodyPr/>
                    <a:lstStyle/>
                    <a:p>
                      <a:r>
                        <a:rPr lang="en-US" dirty="0"/>
                        <a:t>3 (179 ms)</a:t>
                      </a:r>
                    </a:p>
                  </a:txBody>
                  <a:tcPr>
                    <a:noFill/>
                  </a:tcPr>
                </a:tc>
                <a:tc>
                  <a:txBody>
                    <a:bodyPr/>
                    <a:lstStyle/>
                    <a:p>
                      <a:r>
                        <a:rPr lang="en-US" dirty="0"/>
                        <a:t>4 (216 ms)</a:t>
                      </a:r>
                    </a:p>
                  </a:txBody>
                  <a:tcPr>
                    <a:noFill/>
                  </a:tcPr>
                </a:tc>
                <a:tc>
                  <a:txBody>
                    <a:bodyPr/>
                    <a:lstStyle/>
                    <a:p>
                      <a:r>
                        <a:rPr lang="en-US" dirty="0"/>
                        <a:t>5 (254 ms)</a:t>
                      </a:r>
                    </a:p>
                  </a:txBody>
                  <a:tcPr>
                    <a:noFill/>
                  </a:tcPr>
                </a:tc>
                <a:tc>
                  <a:txBody>
                    <a:bodyPr/>
                    <a:lstStyle/>
                    <a:p>
                      <a:r>
                        <a:rPr lang="en-US" dirty="0"/>
                        <a:t>6 (292 ms)</a:t>
                      </a:r>
                    </a:p>
                  </a:txBody>
                  <a:tcPr>
                    <a:noFill/>
                  </a:tcPr>
                </a:tc>
                <a:tc>
                  <a:txBody>
                    <a:bodyPr/>
                    <a:lstStyle/>
                    <a:p>
                      <a:r>
                        <a:rPr lang="en-US" dirty="0"/>
                        <a:t>7 (329 ms )</a:t>
                      </a:r>
                    </a:p>
                  </a:txBody>
                  <a:tcPr>
                    <a:noFill/>
                  </a:tcPr>
                </a:tc>
                <a:extLst>
                  <a:ext uri="{0D108BD9-81ED-4DB2-BD59-A6C34878D82A}">
                    <a16:rowId xmlns:a16="http://schemas.microsoft.com/office/drawing/2014/main" val="1678979852"/>
                  </a:ext>
                </a:extLst>
              </a:tr>
              <a:tr h="814885">
                <a:tc>
                  <a:txBody>
                    <a:bodyPr/>
                    <a:lstStyle/>
                    <a:p>
                      <a:r>
                        <a:rPr lang="en-US" dirty="0"/>
                        <a:t>1 (toru-like – HL – modest pitch drop)</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683701808"/>
                  </a:ext>
                </a:extLst>
              </a:tr>
              <a:tr h="330481">
                <a:tc>
                  <a:txBody>
                    <a:bodyPr/>
                    <a:lstStyle/>
                    <a:p>
                      <a:r>
                        <a:rPr lang="en-US" dirty="0"/>
                        <a:t>2</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99069483"/>
                  </a:ext>
                </a:extLst>
              </a:tr>
              <a:tr h="330481">
                <a:tc>
                  <a:txBody>
                    <a:bodyPr/>
                    <a:lstStyle/>
                    <a:p>
                      <a:r>
                        <a:rPr lang="en-US" dirty="0"/>
                        <a:t>3</a:t>
                      </a:r>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1393921094"/>
                  </a:ext>
                </a:extLst>
              </a:tr>
              <a:tr h="330481">
                <a:tc>
                  <a:txBody>
                    <a:bodyPr/>
                    <a:lstStyle/>
                    <a:p>
                      <a:r>
                        <a:rPr lang="en-US" dirty="0"/>
                        <a:t>4</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359285571"/>
                  </a:ext>
                </a:extLst>
              </a:tr>
              <a:tr h="1059351">
                <a:tc>
                  <a:txBody>
                    <a:bodyPr/>
                    <a:lstStyle/>
                    <a:p>
                      <a:r>
                        <a:rPr lang="en-US" dirty="0"/>
                        <a:t>5 (tooru-like – HLL – more pronounced pitch drop)</a:t>
                      </a:r>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endParaRPr lang="en-US"/>
                    </a:p>
                  </a:txBody>
                  <a:tcPr>
                    <a:noFill/>
                  </a:tcPr>
                </a:tc>
                <a:tc>
                  <a:txBody>
                    <a:bodyPr/>
                    <a:lstStyle/>
                    <a:p>
                      <a:r>
                        <a:rPr lang="en-US" dirty="0"/>
                        <a:t>tooru</a:t>
                      </a:r>
                    </a:p>
                  </a:txBody>
                  <a:tcPr>
                    <a:noFill/>
                  </a:tcPr>
                </a:tc>
                <a:extLst>
                  <a:ext uri="{0D108BD9-81ED-4DB2-BD59-A6C34878D82A}">
                    <a16:rowId xmlns:a16="http://schemas.microsoft.com/office/drawing/2014/main" val="2472771943"/>
                  </a:ext>
                </a:extLst>
              </a:tr>
            </a:tbl>
          </a:graphicData>
        </a:graphic>
      </p:graphicFrame>
      <p:sp>
        <p:nvSpPr>
          <p:cNvPr id="2" name="Title 1">
            <a:extLst>
              <a:ext uri="{FF2B5EF4-FFF2-40B4-BE49-F238E27FC236}">
                <a16:creationId xmlns:a16="http://schemas.microsoft.com/office/drawing/2014/main" id="{F3FEB688-149E-2A9A-70AF-31ECE613BC2E}"/>
              </a:ext>
            </a:extLst>
          </p:cNvPr>
          <p:cNvSpPr>
            <a:spLocks noGrp="1"/>
          </p:cNvSpPr>
          <p:nvPr>
            <p:ph type="title"/>
          </p:nvPr>
        </p:nvSpPr>
        <p:spPr/>
        <p:txBody>
          <a:bodyPr/>
          <a:lstStyle/>
          <a:p>
            <a:r>
              <a:rPr lang="en-US" dirty="0"/>
              <a:t>toru [o] vs. tooru [oː]</a:t>
            </a:r>
          </a:p>
        </p:txBody>
      </p:sp>
      <p:cxnSp>
        <p:nvCxnSpPr>
          <p:cNvPr id="6" name="Straight Arrow Connector 5">
            <a:extLst>
              <a:ext uri="{FF2B5EF4-FFF2-40B4-BE49-F238E27FC236}">
                <a16:creationId xmlns:a16="http://schemas.microsoft.com/office/drawing/2014/main" id="{4BDB961E-DE7A-A73D-4DFE-D0874431D576}"/>
              </a:ext>
            </a:extLst>
          </p:cNvPr>
          <p:cNvCxnSpPr/>
          <p:nvPr/>
        </p:nvCxnSpPr>
        <p:spPr>
          <a:xfrm>
            <a:off x="1517072" y="2673928"/>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3A50716-4E02-33C3-BC35-F1F8E00C8192}"/>
              </a:ext>
            </a:extLst>
          </p:cNvPr>
          <p:cNvSpPr txBox="1"/>
          <p:nvPr/>
        </p:nvSpPr>
        <p:spPr>
          <a:xfrm>
            <a:off x="4208320" y="2168639"/>
            <a:ext cx="4880262" cy="369332"/>
          </a:xfrm>
          <a:prstGeom prst="rect">
            <a:avLst/>
          </a:prstGeom>
          <a:noFill/>
        </p:spPr>
        <p:txBody>
          <a:bodyPr wrap="square" rtlCol="0">
            <a:spAutoFit/>
          </a:bodyPr>
          <a:lstStyle/>
          <a:p>
            <a:r>
              <a:rPr lang="en-US" dirty="0"/>
              <a:t>Primary: Vowel duration</a:t>
            </a:r>
          </a:p>
        </p:txBody>
      </p:sp>
      <p:cxnSp>
        <p:nvCxnSpPr>
          <p:cNvPr id="9" name="Straight Arrow Connector 8">
            <a:extLst>
              <a:ext uri="{FF2B5EF4-FFF2-40B4-BE49-F238E27FC236}">
                <a16:creationId xmlns:a16="http://schemas.microsoft.com/office/drawing/2014/main" id="{CEA8630A-8291-0139-8DEE-D2ACF3F453F8}"/>
              </a:ext>
            </a:extLst>
          </p:cNvPr>
          <p:cNvCxnSpPr>
            <a:cxnSpLocks/>
          </p:cNvCxnSpPr>
          <p:nvPr/>
        </p:nvCxnSpPr>
        <p:spPr>
          <a:xfrm>
            <a:off x="1039091" y="2945844"/>
            <a:ext cx="0" cy="2874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C65D99C-C27A-53D1-A797-3B3A5136CB17}"/>
              </a:ext>
            </a:extLst>
          </p:cNvPr>
          <p:cNvSpPr txBox="1"/>
          <p:nvPr/>
        </p:nvSpPr>
        <p:spPr>
          <a:xfrm rot="16200000">
            <a:off x="-696128" y="4022801"/>
            <a:ext cx="2699329" cy="369332"/>
          </a:xfrm>
          <a:prstGeom prst="rect">
            <a:avLst/>
          </a:prstGeom>
          <a:noFill/>
        </p:spPr>
        <p:txBody>
          <a:bodyPr wrap="none" rtlCol="0">
            <a:spAutoFit/>
          </a:bodyPr>
          <a:lstStyle/>
          <a:p>
            <a:r>
              <a:rPr lang="en-US" dirty="0"/>
              <a:t>Secondary: Pitch contour</a:t>
            </a:r>
          </a:p>
        </p:txBody>
      </p:sp>
      <p:pic>
        <p:nvPicPr>
          <p:cNvPr id="3" name="toru_2.wav">
            <a:hlinkClick r:id="" action="ppaction://media"/>
            <a:extLst>
              <a:ext uri="{FF2B5EF4-FFF2-40B4-BE49-F238E27FC236}">
                <a16:creationId xmlns:a16="http://schemas.microsoft.com/office/drawing/2014/main" id="{FD23DBDC-9AE3-9532-1D8F-F40E6FCF4B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8870" y="1967331"/>
            <a:ext cx="812800" cy="812800"/>
          </a:xfrm>
          <a:prstGeom prst="rect">
            <a:avLst/>
          </a:prstGeom>
        </p:spPr>
      </p:pic>
      <p:pic>
        <p:nvPicPr>
          <p:cNvPr id="5" name="tooru_1.wav">
            <a:hlinkClick r:id="" action="ppaction://media"/>
            <a:extLst>
              <a:ext uri="{FF2B5EF4-FFF2-40B4-BE49-F238E27FC236}">
                <a16:creationId xmlns:a16="http://schemas.microsoft.com/office/drawing/2014/main" id="{F00B4242-7B3A-257B-8845-0FA9DD388384}"/>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0745265" y="6045200"/>
            <a:ext cx="812800" cy="812800"/>
          </a:xfrm>
          <a:prstGeom prst="rect">
            <a:avLst/>
          </a:prstGeom>
        </p:spPr>
      </p:pic>
    </p:spTree>
    <p:extLst>
      <p:ext uri="{BB962C8B-B14F-4D97-AF65-F5344CB8AC3E}">
        <p14:creationId xmlns:p14="http://schemas.microsoft.com/office/powerpoint/2010/main" val="280865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5E315-9D18-46D4-21BE-EF636425A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58F99-79E4-7DB6-E4A1-4D39CB4E0ED2}"/>
              </a:ext>
            </a:extLst>
          </p:cNvPr>
          <p:cNvSpPr>
            <a:spLocks noGrp="1"/>
          </p:cNvSpPr>
          <p:nvPr>
            <p:ph type="title"/>
          </p:nvPr>
        </p:nvSpPr>
        <p:spPr/>
        <p:txBody>
          <a:bodyPr/>
          <a:lstStyle/>
          <a:p>
            <a:r>
              <a:rPr lang="en-US" dirty="0">
                <a:solidFill>
                  <a:srgbClr val="0000FF"/>
                </a:solidFill>
              </a:rPr>
              <a:t>toru [o] </a:t>
            </a:r>
            <a:r>
              <a:rPr lang="en-US" dirty="0"/>
              <a:t>vs.</a:t>
            </a:r>
            <a:r>
              <a:rPr lang="en-US" dirty="0">
                <a:solidFill>
                  <a:srgbClr val="FF0C0A"/>
                </a:solidFill>
              </a:rPr>
              <a:t> tooru [oː]</a:t>
            </a:r>
          </a:p>
        </p:txBody>
      </p:sp>
      <p:pic>
        <p:nvPicPr>
          <p:cNvPr id="4" name="Picture 3" descr="A screenshot of a computer screen&#10;&#10;Description automatically generated">
            <a:extLst>
              <a:ext uri="{FF2B5EF4-FFF2-40B4-BE49-F238E27FC236}">
                <a16:creationId xmlns:a16="http://schemas.microsoft.com/office/drawing/2014/main" id="{7FBD1426-41D4-0B13-C8EC-965FD908F647}"/>
              </a:ext>
            </a:extLst>
          </p:cNvPr>
          <p:cNvPicPr>
            <a:picLocks noChangeAspect="1"/>
          </p:cNvPicPr>
          <p:nvPr/>
        </p:nvPicPr>
        <p:blipFill>
          <a:blip r:embed="rId3"/>
          <a:stretch>
            <a:fillRect/>
          </a:stretch>
        </p:blipFill>
        <p:spPr>
          <a:xfrm>
            <a:off x="0" y="2814605"/>
            <a:ext cx="6353907" cy="4043395"/>
          </a:xfrm>
          <a:prstGeom prst="rect">
            <a:avLst/>
          </a:prstGeom>
        </p:spPr>
      </p:pic>
      <p:pic>
        <p:nvPicPr>
          <p:cNvPr id="6" name="Picture 5" descr="A screenshot of a screen&#10;&#10;Description automatically generated">
            <a:extLst>
              <a:ext uri="{FF2B5EF4-FFF2-40B4-BE49-F238E27FC236}">
                <a16:creationId xmlns:a16="http://schemas.microsoft.com/office/drawing/2014/main" id="{A3F035C7-94FC-01AD-C3ED-EF7E91D413F9}"/>
              </a:ext>
            </a:extLst>
          </p:cNvPr>
          <p:cNvPicPr>
            <a:picLocks noChangeAspect="1"/>
          </p:cNvPicPr>
          <p:nvPr/>
        </p:nvPicPr>
        <p:blipFill>
          <a:blip r:embed="rId4"/>
          <a:stretch>
            <a:fillRect/>
          </a:stretch>
        </p:blipFill>
        <p:spPr>
          <a:xfrm>
            <a:off x="5838093" y="2814605"/>
            <a:ext cx="6353907" cy="4043395"/>
          </a:xfrm>
          <a:prstGeom prst="rect">
            <a:avLst/>
          </a:prstGeom>
        </p:spPr>
      </p:pic>
    </p:spTree>
    <p:extLst>
      <p:ext uri="{BB962C8B-B14F-4D97-AF65-F5344CB8AC3E}">
        <p14:creationId xmlns:p14="http://schemas.microsoft.com/office/powerpoint/2010/main" val="2861853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56BAC-A107-D4A5-1B3E-A980BF23C73D}"/>
              </a:ext>
            </a:extLst>
          </p:cNvPr>
          <p:cNvSpPr>
            <a:spLocks noGrp="1"/>
          </p:cNvSpPr>
          <p:nvPr>
            <p:ph type="title"/>
          </p:nvPr>
        </p:nvSpPr>
        <p:spPr/>
        <p:txBody>
          <a:bodyPr>
            <a:normAutofit/>
          </a:bodyPr>
          <a:lstStyle/>
          <a:p>
            <a:r>
              <a:rPr lang="en-US" dirty="0"/>
              <a:t>Some individuals respond more categorically, while others respond more gradiently</a:t>
            </a:r>
          </a:p>
        </p:txBody>
      </p:sp>
      <p:pic>
        <p:nvPicPr>
          <p:cNvPr id="5" name="Content Placeholder 4" descr="A graph with numbers and lines&#10;&#10;Description automatically generated">
            <a:extLst>
              <a:ext uri="{FF2B5EF4-FFF2-40B4-BE49-F238E27FC236}">
                <a16:creationId xmlns:a16="http://schemas.microsoft.com/office/drawing/2014/main" id="{1316B0D6-18DF-A7F8-C976-D475D97B3700}"/>
              </a:ext>
            </a:extLst>
          </p:cNvPr>
          <p:cNvPicPr>
            <a:picLocks noGrp="1" noChangeAspect="1"/>
          </p:cNvPicPr>
          <p:nvPr>
            <p:ph idx="1"/>
          </p:nvPr>
        </p:nvPicPr>
        <p:blipFill>
          <a:blip r:embed="rId3"/>
          <a:stretch>
            <a:fillRect/>
          </a:stretch>
        </p:blipFill>
        <p:spPr>
          <a:xfrm>
            <a:off x="1243549" y="3103962"/>
            <a:ext cx="9704902" cy="2897222"/>
          </a:xfrm>
        </p:spPr>
      </p:pic>
      <p:sp>
        <p:nvSpPr>
          <p:cNvPr id="7" name="TextBox 6">
            <a:extLst>
              <a:ext uri="{FF2B5EF4-FFF2-40B4-BE49-F238E27FC236}">
                <a16:creationId xmlns:a16="http://schemas.microsoft.com/office/drawing/2014/main" id="{F607C4BB-625F-293E-89DD-98DF82BDC887}"/>
              </a:ext>
            </a:extLst>
          </p:cNvPr>
          <p:cNvSpPr txBox="1"/>
          <p:nvPr/>
        </p:nvSpPr>
        <p:spPr>
          <a:xfrm>
            <a:off x="9988550" y="6308209"/>
            <a:ext cx="2295939" cy="369332"/>
          </a:xfrm>
          <a:prstGeom prst="rect">
            <a:avLst/>
          </a:prstGeom>
          <a:noFill/>
        </p:spPr>
        <p:txBody>
          <a:bodyPr wrap="square">
            <a:spAutoFit/>
          </a:bodyPr>
          <a:lstStyle/>
          <a:p>
            <a:r>
              <a:rPr lang="en-US" dirty="0"/>
              <a:t>(Kim et al., 2020)</a:t>
            </a:r>
          </a:p>
        </p:txBody>
      </p:sp>
      <p:sp>
        <p:nvSpPr>
          <p:cNvPr id="8" name="TextBox 7">
            <a:extLst>
              <a:ext uri="{FF2B5EF4-FFF2-40B4-BE49-F238E27FC236}">
                <a16:creationId xmlns:a16="http://schemas.microsoft.com/office/drawing/2014/main" id="{7B762C89-6B70-D634-6675-CCBE94FFE009}"/>
              </a:ext>
            </a:extLst>
          </p:cNvPr>
          <p:cNvSpPr txBox="1"/>
          <p:nvPr/>
        </p:nvSpPr>
        <p:spPr>
          <a:xfrm>
            <a:off x="8690639" y="2427605"/>
            <a:ext cx="1550040" cy="369332"/>
          </a:xfrm>
          <a:prstGeom prst="rect">
            <a:avLst/>
          </a:prstGeom>
          <a:noFill/>
        </p:spPr>
        <p:txBody>
          <a:bodyPr wrap="none" rtlCol="0">
            <a:spAutoFit/>
          </a:bodyPr>
          <a:lstStyle/>
          <a:p>
            <a:r>
              <a:rPr lang="en-US" dirty="0"/>
              <a:t>More gradient</a:t>
            </a:r>
          </a:p>
        </p:txBody>
      </p:sp>
      <p:sp>
        <p:nvSpPr>
          <p:cNvPr id="9" name="TextBox 8">
            <a:extLst>
              <a:ext uri="{FF2B5EF4-FFF2-40B4-BE49-F238E27FC236}">
                <a16:creationId xmlns:a16="http://schemas.microsoft.com/office/drawing/2014/main" id="{8FEE24E6-9D6B-66AD-E7D1-2517C0482D60}"/>
              </a:ext>
            </a:extLst>
          </p:cNvPr>
          <p:cNvSpPr txBox="1"/>
          <p:nvPr/>
        </p:nvSpPr>
        <p:spPr>
          <a:xfrm>
            <a:off x="2247981" y="2427605"/>
            <a:ext cx="1845890" cy="369332"/>
          </a:xfrm>
          <a:prstGeom prst="rect">
            <a:avLst/>
          </a:prstGeom>
          <a:noFill/>
        </p:spPr>
        <p:txBody>
          <a:bodyPr wrap="none" rtlCol="0">
            <a:spAutoFit/>
          </a:bodyPr>
          <a:lstStyle/>
          <a:p>
            <a:r>
              <a:rPr lang="en-US" dirty="0"/>
              <a:t>More categorical</a:t>
            </a:r>
          </a:p>
        </p:txBody>
      </p:sp>
      <p:cxnSp>
        <p:nvCxnSpPr>
          <p:cNvPr id="11" name="Straight Arrow Connector 10">
            <a:extLst>
              <a:ext uri="{FF2B5EF4-FFF2-40B4-BE49-F238E27FC236}">
                <a16:creationId xmlns:a16="http://schemas.microsoft.com/office/drawing/2014/main" id="{A42CA7A2-F0C3-4A28-5B1C-C0797B202247}"/>
              </a:ext>
            </a:extLst>
          </p:cNvPr>
          <p:cNvCxnSpPr/>
          <p:nvPr/>
        </p:nvCxnSpPr>
        <p:spPr>
          <a:xfrm>
            <a:off x="4373217" y="2612271"/>
            <a:ext cx="4154557" cy="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264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35B7-7B12-CA31-28FB-E3E529F0D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C79B3-E8F4-F29F-5598-72B540A15EE1}"/>
              </a:ext>
            </a:extLst>
          </p:cNvPr>
          <p:cNvSpPr>
            <a:spLocks noGrp="1"/>
          </p:cNvSpPr>
          <p:nvPr>
            <p:ph type="title"/>
          </p:nvPr>
        </p:nvSpPr>
        <p:spPr/>
        <p:txBody>
          <a:bodyPr/>
          <a:lstStyle/>
          <a:p>
            <a:r>
              <a:rPr lang="en-US" dirty="0">
                <a:solidFill>
                  <a:srgbClr val="0000FF"/>
                </a:solidFill>
              </a:rPr>
              <a:t>toru [o] </a:t>
            </a:r>
            <a:r>
              <a:rPr lang="en-US" dirty="0"/>
              <a:t>vs.</a:t>
            </a:r>
            <a:r>
              <a:rPr lang="en-US" dirty="0">
                <a:solidFill>
                  <a:srgbClr val="FF0C0A"/>
                </a:solidFill>
              </a:rPr>
              <a:t> tooru [oː]</a:t>
            </a:r>
          </a:p>
        </p:txBody>
      </p:sp>
      <p:sp>
        <p:nvSpPr>
          <p:cNvPr id="11" name="TextBox 10">
            <a:extLst>
              <a:ext uri="{FF2B5EF4-FFF2-40B4-BE49-F238E27FC236}">
                <a16:creationId xmlns:a16="http://schemas.microsoft.com/office/drawing/2014/main" id="{D610DAAD-2789-567C-3669-C93977362B38}"/>
              </a:ext>
            </a:extLst>
          </p:cNvPr>
          <p:cNvSpPr txBox="1"/>
          <p:nvPr/>
        </p:nvSpPr>
        <p:spPr>
          <a:xfrm>
            <a:off x="838200" y="2159540"/>
            <a:ext cx="10345615" cy="1569660"/>
          </a:xfrm>
          <a:prstGeom prst="rect">
            <a:avLst/>
          </a:prstGeom>
          <a:noFill/>
        </p:spPr>
        <p:txBody>
          <a:bodyPr wrap="square" rtlCol="0">
            <a:spAutoFit/>
          </a:bodyPr>
          <a:lstStyle/>
          <a:p>
            <a:r>
              <a:rPr lang="en-US" sz="2400" dirty="0"/>
              <a:t>Considerations: </a:t>
            </a:r>
          </a:p>
          <a:p>
            <a:pPr marL="342900" indent="-342900">
              <a:buFontTx/>
              <a:buChar char="-"/>
            </a:pPr>
            <a:r>
              <a:rPr lang="en-US" sz="2400" dirty="0"/>
              <a:t>pitch manipulation across different durations – need to normalize duration</a:t>
            </a:r>
          </a:p>
          <a:p>
            <a:pPr marL="342900" indent="-342900">
              <a:buFontTx/>
              <a:buChar char="-"/>
            </a:pPr>
            <a:r>
              <a:rPr lang="en-US" sz="2400" dirty="0"/>
              <a:t>manipulating durations to normalize affects pitch</a:t>
            </a:r>
          </a:p>
          <a:p>
            <a:pPr marL="342900" indent="-342900">
              <a:buFontTx/>
              <a:buChar char="-"/>
            </a:pPr>
            <a:r>
              <a:rPr lang="en-US" sz="2400" dirty="0"/>
              <a:t>pitch tracking with creaky voice</a:t>
            </a:r>
          </a:p>
        </p:txBody>
      </p:sp>
    </p:spTree>
    <p:extLst>
      <p:ext uri="{BB962C8B-B14F-4D97-AF65-F5344CB8AC3E}">
        <p14:creationId xmlns:p14="http://schemas.microsoft.com/office/powerpoint/2010/main" val="634229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D0DC-6105-690C-3A15-BA6FE6493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2CC91-90BD-2589-03EA-13FA36C35CE9}"/>
              </a:ext>
            </a:extLst>
          </p:cNvPr>
          <p:cNvSpPr>
            <a:spLocks noGrp="1"/>
          </p:cNvSpPr>
          <p:nvPr>
            <p:ph type="title"/>
          </p:nvPr>
        </p:nvSpPr>
        <p:spPr/>
        <p:txBody>
          <a:bodyPr/>
          <a:lstStyle/>
          <a:p>
            <a:r>
              <a:rPr lang="en-US" dirty="0">
                <a:solidFill>
                  <a:srgbClr val="0000FF"/>
                </a:solidFill>
              </a:rPr>
              <a:t>toru [o] </a:t>
            </a:r>
            <a:r>
              <a:rPr lang="en-US" dirty="0"/>
              <a:t>vs.</a:t>
            </a:r>
            <a:r>
              <a:rPr lang="en-US" dirty="0">
                <a:solidFill>
                  <a:srgbClr val="FF0C0A"/>
                </a:solidFill>
              </a:rPr>
              <a:t> tooru [oː]</a:t>
            </a:r>
          </a:p>
        </p:txBody>
      </p:sp>
      <p:pic>
        <p:nvPicPr>
          <p:cNvPr id="4" name="Picture 3" descr="A screenshot of a computer screen&#10;&#10;Description automatically generated">
            <a:extLst>
              <a:ext uri="{FF2B5EF4-FFF2-40B4-BE49-F238E27FC236}">
                <a16:creationId xmlns:a16="http://schemas.microsoft.com/office/drawing/2014/main" id="{6B09C8FF-D8D6-0635-008E-1260A927796A}"/>
              </a:ext>
            </a:extLst>
          </p:cNvPr>
          <p:cNvPicPr>
            <a:picLocks noChangeAspect="1"/>
          </p:cNvPicPr>
          <p:nvPr/>
        </p:nvPicPr>
        <p:blipFill>
          <a:blip r:embed="rId7"/>
          <a:srcRect l="40506"/>
          <a:stretch/>
        </p:blipFill>
        <p:spPr>
          <a:xfrm>
            <a:off x="2573719" y="2382656"/>
            <a:ext cx="3780188" cy="4043395"/>
          </a:xfrm>
          <a:prstGeom prst="rect">
            <a:avLst/>
          </a:prstGeom>
        </p:spPr>
      </p:pic>
      <p:pic>
        <p:nvPicPr>
          <p:cNvPr id="6" name="Picture 5" descr="A screenshot of a screen&#10;&#10;Description automatically generated">
            <a:extLst>
              <a:ext uri="{FF2B5EF4-FFF2-40B4-BE49-F238E27FC236}">
                <a16:creationId xmlns:a16="http://schemas.microsoft.com/office/drawing/2014/main" id="{E0EDD37F-3DE7-ADC4-FF3E-C7E648F16578}"/>
              </a:ext>
            </a:extLst>
          </p:cNvPr>
          <p:cNvPicPr>
            <a:picLocks noChangeAspect="1"/>
          </p:cNvPicPr>
          <p:nvPr/>
        </p:nvPicPr>
        <p:blipFill>
          <a:blip r:embed="rId8"/>
          <a:srcRect l="55351"/>
          <a:stretch/>
        </p:blipFill>
        <p:spPr>
          <a:xfrm>
            <a:off x="9355015" y="2382656"/>
            <a:ext cx="2836984" cy="4043395"/>
          </a:xfrm>
          <a:prstGeom prst="rect">
            <a:avLst/>
          </a:prstGeom>
        </p:spPr>
      </p:pic>
      <p:sp>
        <p:nvSpPr>
          <p:cNvPr id="3" name="TextBox 2">
            <a:extLst>
              <a:ext uri="{FF2B5EF4-FFF2-40B4-BE49-F238E27FC236}">
                <a16:creationId xmlns:a16="http://schemas.microsoft.com/office/drawing/2014/main" id="{8192F9F2-CA32-48D2-4EDE-F96BB5D41A61}"/>
              </a:ext>
            </a:extLst>
          </p:cNvPr>
          <p:cNvSpPr txBox="1"/>
          <p:nvPr/>
        </p:nvSpPr>
        <p:spPr>
          <a:xfrm>
            <a:off x="5838093" y="296574"/>
            <a:ext cx="6353907" cy="830997"/>
          </a:xfrm>
          <a:prstGeom prst="rect">
            <a:avLst/>
          </a:prstGeom>
          <a:noFill/>
        </p:spPr>
        <p:txBody>
          <a:bodyPr wrap="square" rtlCol="0">
            <a:spAutoFit/>
          </a:bodyPr>
          <a:lstStyle/>
          <a:p>
            <a:r>
              <a:rPr lang="en-US" sz="2400" dirty="0"/>
              <a:t>Considerations:</a:t>
            </a:r>
          </a:p>
          <a:p>
            <a:pPr marL="342900" indent="-342900">
              <a:buFontTx/>
              <a:buChar char="-"/>
            </a:pPr>
            <a:r>
              <a:rPr lang="en-US" sz="2400" dirty="0"/>
              <a:t>pitch tracking with creaky voice</a:t>
            </a:r>
          </a:p>
        </p:txBody>
      </p:sp>
      <p:pic>
        <p:nvPicPr>
          <p:cNvPr id="5" name="Picture 4" descr="A screenshot of a graph&#10;&#10;Description automatically generated">
            <a:extLst>
              <a:ext uri="{FF2B5EF4-FFF2-40B4-BE49-F238E27FC236}">
                <a16:creationId xmlns:a16="http://schemas.microsoft.com/office/drawing/2014/main" id="{72D0F795-3D62-C925-0882-87AB7F648CB8}"/>
              </a:ext>
            </a:extLst>
          </p:cNvPr>
          <p:cNvPicPr>
            <a:picLocks noChangeAspect="1"/>
          </p:cNvPicPr>
          <p:nvPr/>
        </p:nvPicPr>
        <p:blipFill>
          <a:blip r:embed="rId9"/>
          <a:stretch>
            <a:fillRect/>
          </a:stretch>
        </p:blipFill>
        <p:spPr>
          <a:xfrm>
            <a:off x="468763" y="2382656"/>
            <a:ext cx="2450284" cy="4146010"/>
          </a:xfrm>
          <a:prstGeom prst="rect">
            <a:avLst/>
          </a:prstGeom>
        </p:spPr>
      </p:pic>
      <p:pic>
        <p:nvPicPr>
          <p:cNvPr id="7" name="Picture 6">
            <a:extLst>
              <a:ext uri="{FF2B5EF4-FFF2-40B4-BE49-F238E27FC236}">
                <a16:creationId xmlns:a16="http://schemas.microsoft.com/office/drawing/2014/main" id="{38731457-156A-617C-170F-7496457C4922}"/>
              </a:ext>
            </a:extLst>
          </p:cNvPr>
          <p:cNvPicPr>
            <a:picLocks noChangeAspect="1"/>
          </p:cNvPicPr>
          <p:nvPr/>
        </p:nvPicPr>
        <p:blipFill>
          <a:blip r:embed="rId10"/>
          <a:stretch>
            <a:fillRect/>
          </a:stretch>
        </p:blipFill>
        <p:spPr>
          <a:xfrm>
            <a:off x="7622247" y="2534406"/>
            <a:ext cx="2269780" cy="4146010"/>
          </a:xfrm>
          <a:prstGeom prst="rect">
            <a:avLst/>
          </a:prstGeom>
        </p:spPr>
      </p:pic>
      <p:sp>
        <p:nvSpPr>
          <p:cNvPr id="8" name="TextBox 7">
            <a:extLst>
              <a:ext uri="{FF2B5EF4-FFF2-40B4-BE49-F238E27FC236}">
                <a16:creationId xmlns:a16="http://schemas.microsoft.com/office/drawing/2014/main" id="{6E70464D-14E5-3B0A-1A9E-903A83E08DCC}"/>
              </a:ext>
            </a:extLst>
          </p:cNvPr>
          <p:cNvSpPr txBox="1"/>
          <p:nvPr/>
        </p:nvSpPr>
        <p:spPr>
          <a:xfrm>
            <a:off x="2573719" y="1735793"/>
            <a:ext cx="2442913" cy="523220"/>
          </a:xfrm>
          <a:prstGeom prst="rect">
            <a:avLst/>
          </a:prstGeom>
          <a:noFill/>
        </p:spPr>
        <p:txBody>
          <a:bodyPr wrap="none" rtlCol="0">
            <a:spAutoFit/>
          </a:bodyPr>
          <a:lstStyle/>
          <a:p>
            <a:r>
              <a:rPr lang="en-US" sz="2800" dirty="0"/>
              <a:t>“-</a:t>
            </a:r>
            <a:r>
              <a:rPr lang="en-US" sz="2800" dirty="0" err="1"/>
              <a:t>ru</a:t>
            </a:r>
            <a:r>
              <a:rPr lang="en-US" sz="2800" dirty="0"/>
              <a:t>” from toru</a:t>
            </a:r>
          </a:p>
        </p:txBody>
      </p:sp>
      <p:pic>
        <p:nvPicPr>
          <p:cNvPr id="9" name="toru_2_mod.wav">
            <a:hlinkClick r:id="" action="ppaction://media"/>
            <a:extLst>
              <a:ext uri="{FF2B5EF4-FFF2-40B4-BE49-F238E27FC236}">
                <a16:creationId xmlns:a16="http://schemas.microsoft.com/office/drawing/2014/main" id="{009EF4CF-887E-7F15-F96C-30D8EB909E2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107355" y="1706147"/>
            <a:ext cx="812800" cy="812800"/>
          </a:xfrm>
          <a:prstGeom prst="rect">
            <a:avLst/>
          </a:prstGeom>
        </p:spPr>
      </p:pic>
      <p:sp>
        <p:nvSpPr>
          <p:cNvPr id="10" name="TextBox 9">
            <a:extLst>
              <a:ext uri="{FF2B5EF4-FFF2-40B4-BE49-F238E27FC236}">
                <a16:creationId xmlns:a16="http://schemas.microsoft.com/office/drawing/2014/main" id="{2B40145F-3411-2816-D4E4-04B51513BF1A}"/>
              </a:ext>
            </a:extLst>
          </p:cNvPr>
          <p:cNvSpPr txBox="1"/>
          <p:nvPr/>
        </p:nvSpPr>
        <p:spPr>
          <a:xfrm>
            <a:off x="8396824" y="1656443"/>
            <a:ext cx="2641685" cy="523220"/>
          </a:xfrm>
          <a:prstGeom prst="rect">
            <a:avLst/>
          </a:prstGeom>
          <a:noFill/>
        </p:spPr>
        <p:txBody>
          <a:bodyPr wrap="none" rtlCol="0">
            <a:spAutoFit/>
          </a:bodyPr>
          <a:lstStyle/>
          <a:p>
            <a:r>
              <a:rPr lang="en-US" sz="2800" dirty="0"/>
              <a:t>“-</a:t>
            </a:r>
            <a:r>
              <a:rPr lang="en-US" sz="2800" dirty="0" err="1"/>
              <a:t>ru</a:t>
            </a:r>
            <a:r>
              <a:rPr lang="en-US" sz="2800" dirty="0"/>
              <a:t>” from tooru</a:t>
            </a:r>
          </a:p>
        </p:txBody>
      </p:sp>
      <p:pic>
        <p:nvPicPr>
          <p:cNvPr id="11" name="tooru_1_mod.wav">
            <a:hlinkClick r:id="" action="ppaction://media"/>
            <a:extLst>
              <a:ext uri="{FF2B5EF4-FFF2-40B4-BE49-F238E27FC236}">
                <a16:creationId xmlns:a16="http://schemas.microsoft.com/office/drawing/2014/main" id="{25C1750C-E32E-7527-9BBD-74E45E1FE967}"/>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038123" y="1656443"/>
            <a:ext cx="812800" cy="812800"/>
          </a:xfrm>
          <a:prstGeom prst="rect">
            <a:avLst/>
          </a:prstGeom>
        </p:spPr>
      </p:pic>
    </p:spTree>
    <p:extLst>
      <p:ext uri="{BB962C8B-B14F-4D97-AF65-F5344CB8AC3E}">
        <p14:creationId xmlns:p14="http://schemas.microsoft.com/office/powerpoint/2010/main" val="808077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35B7-7B12-CA31-28FB-E3E529F0D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C79B3-E8F4-F29F-5598-72B540A15EE1}"/>
              </a:ext>
            </a:extLst>
          </p:cNvPr>
          <p:cNvSpPr>
            <a:spLocks noGrp="1"/>
          </p:cNvSpPr>
          <p:nvPr>
            <p:ph type="title"/>
          </p:nvPr>
        </p:nvSpPr>
        <p:spPr/>
        <p:txBody>
          <a:bodyPr/>
          <a:lstStyle/>
          <a:p>
            <a:r>
              <a:rPr lang="en-US" dirty="0">
                <a:solidFill>
                  <a:srgbClr val="0000FF"/>
                </a:solidFill>
              </a:rPr>
              <a:t>toru [o] </a:t>
            </a:r>
            <a:r>
              <a:rPr lang="en-US" dirty="0"/>
              <a:t>vs.</a:t>
            </a:r>
            <a:r>
              <a:rPr lang="en-US" dirty="0">
                <a:solidFill>
                  <a:srgbClr val="FF0C0A"/>
                </a:solidFill>
              </a:rPr>
              <a:t> tooru [oː]</a:t>
            </a:r>
          </a:p>
        </p:txBody>
      </p:sp>
      <p:sp>
        <p:nvSpPr>
          <p:cNvPr id="11" name="TextBox 10">
            <a:extLst>
              <a:ext uri="{FF2B5EF4-FFF2-40B4-BE49-F238E27FC236}">
                <a16:creationId xmlns:a16="http://schemas.microsoft.com/office/drawing/2014/main" id="{D610DAAD-2789-567C-3669-C93977362B38}"/>
              </a:ext>
            </a:extLst>
          </p:cNvPr>
          <p:cNvSpPr txBox="1"/>
          <p:nvPr/>
        </p:nvSpPr>
        <p:spPr>
          <a:xfrm>
            <a:off x="838200" y="2159540"/>
            <a:ext cx="10345615" cy="2308324"/>
          </a:xfrm>
          <a:prstGeom prst="rect">
            <a:avLst/>
          </a:prstGeom>
          <a:noFill/>
        </p:spPr>
        <p:txBody>
          <a:bodyPr wrap="square" rtlCol="0">
            <a:spAutoFit/>
          </a:bodyPr>
          <a:lstStyle/>
          <a:p>
            <a:r>
              <a:rPr lang="en-US" sz="2400" dirty="0"/>
              <a:t>Considerations: </a:t>
            </a:r>
          </a:p>
          <a:p>
            <a:pPr marL="342900" indent="-342900">
              <a:buFontTx/>
              <a:buChar char="-"/>
            </a:pPr>
            <a:r>
              <a:rPr lang="en-US" sz="2400" dirty="0"/>
              <a:t>pitch manipulation across different durations – need to normalize duration</a:t>
            </a:r>
          </a:p>
          <a:p>
            <a:pPr marL="342900" indent="-342900">
              <a:buFontTx/>
              <a:buChar char="-"/>
            </a:pPr>
            <a:r>
              <a:rPr lang="en-US" sz="2400" dirty="0"/>
              <a:t>manipulating durations to normalize affects pitch</a:t>
            </a:r>
          </a:p>
          <a:p>
            <a:pPr marL="342900" indent="-342900">
              <a:buFontTx/>
              <a:buChar char="-"/>
            </a:pPr>
            <a:r>
              <a:rPr lang="en-US" sz="2400" dirty="0"/>
              <a:t>pitch tracking with creaky voice</a:t>
            </a:r>
          </a:p>
          <a:p>
            <a:pPr marL="342900" indent="-342900">
              <a:buFontTx/>
              <a:buChar char="-"/>
            </a:pPr>
            <a:r>
              <a:rPr lang="en-US" sz="2400" b="1" dirty="0"/>
              <a:t>changing duration by more than 2.4x makes stimuli sound more synthetic</a:t>
            </a:r>
          </a:p>
        </p:txBody>
      </p:sp>
      <p:pic>
        <p:nvPicPr>
          <p:cNvPr id="3" name="toru_origin_tooru_dur_1.wav">
            <a:hlinkClick r:id="" action="ppaction://media"/>
            <a:extLst>
              <a:ext uri="{FF2B5EF4-FFF2-40B4-BE49-F238E27FC236}">
                <a16:creationId xmlns:a16="http://schemas.microsoft.com/office/drawing/2014/main" id="{4834969F-2262-6270-4C2A-C8DAB4C0F12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8200" y="4544152"/>
            <a:ext cx="1121949" cy="823747"/>
          </a:xfrm>
          <a:prstGeom prst="rect">
            <a:avLst/>
          </a:prstGeom>
        </p:spPr>
      </p:pic>
      <p:pic>
        <p:nvPicPr>
          <p:cNvPr id="4" name="toru_origin_tooru_dur_7.wav">
            <a:hlinkClick r:id="" action="ppaction://media"/>
            <a:extLst>
              <a:ext uri="{FF2B5EF4-FFF2-40B4-BE49-F238E27FC236}">
                <a16:creationId xmlns:a16="http://schemas.microsoft.com/office/drawing/2014/main" id="{4E8A8A45-63F1-F4C7-EA6B-91FEF8B36656}"/>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8339828" y="4555099"/>
            <a:ext cx="812800" cy="812800"/>
          </a:xfrm>
          <a:prstGeom prst="rect">
            <a:avLst/>
          </a:prstGeom>
        </p:spPr>
      </p:pic>
      <p:pic>
        <p:nvPicPr>
          <p:cNvPr id="5" name="tooru_origin_toru_dur_7.wav">
            <a:hlinkClick r:id="" action="ppaction://media"/>
            <a:extLst>
              <a:ext uri="{FF2B5EF4-FFF2-40B4-BE49-F238E27FC236}">
                <a16:creationId xmlns:a16="http://schemas.microsoft.com/office/drawing/2014/main" id="{24CDCA9E-422D-7B9C-8410-98C661FC584A}"/>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339828" y="5680075"/>
            <a:ext cx="812800" cy="812800"/>
          </a:xfrm>
          <a:prstGeom prst="rect">
            <a:avLst/>
          </a:prstGeom>
        </p:spPr>
      </p:pic>
      <p:pic>
        <p:nvPicPr>
          <p:cNvPr id="6" name="tooru_origin_toru_dur_1.wav">
            <a:hlinkClick r:id="" action="ppaction://media"/>
            <a:extLst>
              <a:ext uri="{FF2B5EF4-FFF2-40B4-BE49-F238E27FC236}">
                <a16:creationId xmlns:a16="http://schemas.microsoft.com/office/drawing/2014/main" id="{D4394204-543D-ABED-163A-618D9D9BA105}"/>
              </a:ext>
            </a:extLst>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1147349" y="5678805"/>
            <a:ext cx="812800" cy="812800"/>
          </a:xfrm>
          <a:prstGeom prst="rect">
            <a:avLst/>
          </a:prstGeom>
        </p:spPr>
      </p:pic>
    </p:spTree>
    <p:extLst>
      <p:ext uri="{BB962C8B-B14F-4D97-AF65-F5344CB8AC3E}">
        <p14:creationId xmlns:p14="http://schemas.microsoft.com/office/powerpoint/2010/main" val="216602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2"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60"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3"/>
                </p:tgtEl>
              </p:cMediaNode>
            </p:audio>
            <p:audio>
              <p:cMediaNode vol="80000" showWhenStopped="0">
                <p:cTn id="20" fill="hold" display="0">
                  <p:stCondLst>
                    <p:cond delay="indefinite"/>
                  </p:stCondLst>
                  <p:endCondLst>
                    <p:cond evt="onStopAudio" delay="0">
                      <p:tgtEl>
                        <p:sldTgt/>
                      </p:tgtEl>
                    </p:cond>
                  </p:endCondLst>
                </p:cTn>
                <p:tgtEl>
                  <p:spTgt spid="4"/>
                </p:tgtEl>
              </p:cMediaNode>
            </p:audio>
            <p:audio>
              <p:cMediaNode vol="80000" showWhenStopped="0">
                <p:cTn id="21" fill="hold" display="0">
                  <p:stCondLst>
                    <p:cond delay="indefinite"/>
                  </p:stCondLst>
                  <p:endCondLst>
                    <p:cond evt="onStopAudio" delay="0">
                      <p:tgtEl>
                        <p:sldTgt/>
                      </p:tgtEl>
                    </p:cond>
                  </p:endCondLst>
                </p:cTn>
                <p:tgtEl>
                  <p:spTgt spid="5"/>
                </p:tgtEl>
              </p:cMediaNode>
            </p:audio>
            <p:audio>
              <p:cMediaNode vol="80000" showWhenStopped="0">
                <p:cTn id="22"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35B7-7B12-CA31-28FB-E3E529F0D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C79B3-E8F4-F29F-5598-72B540A15EE1}"/>
              </a:ext>
            </a:extLst>
          </p:cNvPr>
          <p:cNvSpPr>
            <a:spLocks noGrp="1"/>
          </p:cNvSpPr>
          <p:nvPr>
            <p:ph type="title"/>
          </p:nvPr>
        </p:nvSpPr>
        <p:spPr/>
        <p:txBody>
          <a:bodyPr/>
          <a:lstStyle/>
          <a:p>
            <a:r>
              <a:rPr lang="en-US" dirty="0">
                <a:solidFill>
                  <a:srgbClr val="0000FF"/>
                </a:solidFill>
              </a:rPr>
              <a:t>toru [o] </a:t>
            </a:r>
            <a:r>
              <a:rPr lang="en-US" dirty="0"/>
              <a:t>vs.</a:t>
            </a:r>
            <a:r>
              <a:rPr lang="en-US" dirty="0">
                <a:solidFill>
                  <a:srgbClr val="FF0C0A"/>
                </a:solidFill>
              </a:rPr>
              <a:t> tooru [oː]</a:t>
            </a:r>
          </a:p>
        </p:txBody>
      </p:sp>
      <p:sp>
        <p:nvSpPr>
          <p:cNvPr id="11" name="TextBox 10">
            <a:extLst>
              <a:ext uri="{FF2B5EF4-FFF2-40B4-BE49-F238E27FC236}">
                <a16:creationId xmlns:a16="http://schemas.microsoft.com/office/drawing/2014/main" id="{D610DAAD-2789-567C-3669-C93977362B38}"/>
              </a:ext>
            </a:extLst>
          </p:cNvPr>
          <p:cNvSpPr txBox="1"/>
          <p:nvPr/>
        </p:nvSpPr>
        <p:spPr>
          <a:xfrm>
            <a:off x="838200" y="1359514"/>
            <a:ext cx="10345615" cy="1200329"/>
          </a:xfrm>
          <a:prstGeom prst="rect">
            <a:avLst/>
          </a:prstGeom>
          <a:noFill/>
        </p:spPr>
        <p:txBody>
          <a:bodyPr wrap="square" rtlCol="0">
            <a:spAutoFit/>
          </a:bodyPr>
          <a:lstStyle/>
          <a:p>
            <a:r>
              <a:rPr lang="en-US" sz="2400" dirty="0"/>
              <a:t>Considerations: </a:t>
            </a:r>
          </a:p>
          <a:p>
            <a:pPr marL="342900" indent="-342900">
              <a:buFontTx/>
              <a:buChar char="-"/>
            </a:pPr>
            <a:r>
              <a:rPr lang="en-US" sz="2400" b="1" dirty="0"/>
              <a:t>changing duration by more than 2.4x makes stimuli sound more synthetic</a:t>
            </a:r>
          </a:p>
        </p:txBody>
      </p:sp>
      <p:pic>
        <p:nvPicPr>
          <p:cNvPr id="8" name="Picture 7" descr="A screenshot of a computer screen&#10;&#10;Description automatically generated">
            <a:extLst>
              <a:ext uri="{FF2B5EF4-FFF2-40B4-BE49-F238E27FC236}">
                <a16:creationId xmlns:a16="http://schemas.microsoft.com/office/drawing/2014/main" id="{83331735-595F-C3E7-80A1-35D4640649FB}"/>
              </a:ext>
            </a:extLst>
          </p:cNvPr>
          <p:cNvPicPr>
            <a:picLocks noChangeAspect="1"/>
          </p:cNvPicPr>
          <p:nvPr/>
        </p:nvPicPr>
        <p:blipFill>
          <a:blip r:embed="rId3"/>
          <a:stretch>
            <a:fillRect/>
          </a:stretch>
        </p:blipFill>
        <p:spPr>
          <a:xfrm>
            <a:off x="0" y="3429000"/>
            <a:ext cx="6942267" cy="34290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2DE4AC0-420C-05C2-D92C-A08CBCBED6F9}"/>
              </a:ext>
            </a:extLst>
          </p:cNvPr>
          <p:cNvPicPr>
            <a:picLocks noChangeAspect="1"/>
          </p:cNvPicPr>
          <p:nvPr/>
        </p:nvPicPr>
        <p:blipFill>
          <a:blip r:embed="rId4"/>
          <a:stretch>
            <a:fillRect/>
          </a:stretch>
        </p:blipFill>
        <p:spPr>
          <a:xfrm>
            <a:off x="5791200" y="3301630"/>
            <a:ext cx="6400800" cy="3602428"/>
          </a:xfrm>
          <a:prstGeom prst="rect">
            <a:avLst/>
          </a:prstGeom>
        </p:spPr>
      </p:pic>
      <p:sp>
        <p:nvSpPr>
          <p:cNvPr id="12" name="TextBox 11">
            <a:extLst>
              <a:ext uri="{FF2B5EF4-FFF2-40B4-BE49-F238E27FC236}">
                <a16:creationId xmlns:a16="http://schemas.microsoft.com/office/drawing/2014/main" id="{4314659A-000D-D8BA-E4C9-12D879237B6D}"/>
              </a:ext>
            </a:extLst>
          </p:cNvPr>
          <p:cNvSpPr txBox="1"/>
          <p:nvPr/>
        </p:nvSpPr>
        <p:spPr>
          <a:xfrm>
            <a:off x="1570893" y="2778410"/>
            <a:ext cx="2529731" cy="523220"/>
          </a:xfrm>
          <a:prstGeom prst="rect">
            <a:avLst/>
          </a:prstGeom>
          <a:noFill/>
        </p:spPr>
        <p:txBody>
          <a:bodyPr wrap="none" rtlCol="0">
            <a:spAutoFit/>
          </a:bodyPr>
          <a:lstStyle/>
          <a:p>
            <a:r>
              <a:rPr lang="en-US" sz="2800" dirty="0"/>
              <a:t>original “tooru”</a:t>
            </a:r>
          </a:p>
        </p:txBody>
      </p:sp>
      <p:sp>
        <p:nvSpPr>
          <p:cNvPr id="13" name="TextBox 12">
            <a:extLst>
              <a:ext uri="{FF2B5EF4-FFF2-40B4-BE49-F238E27FC236}">
                <a16:creationId xmlns:a16="http://schemas.microsoft.com/office/drawing/2014/main" id="{1AACC0EB-94EF-3038-8A67-E6B0004B13C6}"/>
              </a:ext>
            </a:extLst>
          </p:cNvPr>
          <p:cNvSpPr txBox="1"/>
          <p:nvPr/>
        </p:nvSpPr>
        <p:spPr>
          <a:xfrm>
            <a:off x="6096000" y="2669126"/>
            <a:ext cx="5492145" cy="523220"/>
          </a:xfrm>
          <a:prstGeom prst="rect">
            <a:avLst/>
          </a:prstGeom>
          <a:noFill/>
        </p:spPr>
        <p:txBody>
          <a:bodyPr wrap="none" rtlCol="0">
            <a:spAutoFit/>
          </a:bodyPr>
          <a:lstStyle/>
          <a:p>
            <a:r>
              <a:rPr lang="en-US" sz="2800" dirty="0"/>
              <a:t>“tooru”-duration from “toru” origin</a:t>
            </a:r>
          </a:p>
        </p:txBody>
      </p:sp>
    </p:spTree>
    <p:extLst>
      <p:ext uri="{BB962C8B-B14F-4D97-AF65-F5344CB8AC3E}">
        <p14:creationId xmlns:p14="http://schemas.microsoft.com/office/powerpoint/2010/main" val="647462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F41C-8860-BAE5-2051-4919F5A8F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69954E-B07A-8291-4FF5-250FEF215B01}"/>
              </a:ext>
            </a:extLst>
          </p:cNvPr>
          <p:cNvSpPr>
            <a:spLocks noGrp="1"/>
          </p:cNvSpPr>
          <p:nvPr>
            <p:ph type="title"/>
          </p:nvPr>
        </p:nvSpPr>
        <p:spPr/>
        <p:txBody>
          <a:bodyPr/>
          <a:lstStyle/>
          <a:p>
            <a:r>
              <a:rPr lang="en-US" dirty="0">
                <a:solidFill>
                  <a:srgbClr val="0000FF"/>
                </a:solidFill>
              </a:rPr>
              <a:t>toru [o] </a:t>
            </a:r>
            <a:r>
              <a:rPr lang="en-US" dirty="0"/>
              <a:t>vs.</a:t>
            </a:r>
            <a:r>
              <a:rPr lang="en-US" dirty="0">
                <a:solidFill>
                  <a:srgbClr val="FF0C0A"/>
                </a:solidFill>
              </a:rPr>
              <a:t> tooru [oː]</a:t>
            </a:r>
          </a:p>
        </p:txBody>
      </p:sp>
      <p:sp>
        <p:nvSpPr>
          <p:cNvPr id="11" name="TextBox 10">
            <a:extLst>
              <a:ext uri="{FF2B5EF4-FFF2-40B4-BE49-F238E27FC236}">
                <a16:creationId xmlns:a16="http://schemas.microsoft.com/office/drawing/2014/main" id="{08E7DE75-DF4C-4830-65B5-F52399D47EF7}"/>
              </a:ext>
            </a:extLst>
          </p:cNvPr>
          <p:cNvSpPr txBox="1"/>
          <p:nvPr/>
        </p:nvSpPr>
        <p:spPr>
          <a:xfrm>
            <a:off x="838199" y="2159540"/>
            <a:ext cx="10834991" cy="3785652"/>
          </a:xfrm>
          <a:prstGeom prst="rect">
            <a:avLst/>
          </a:prstGeom>
          <a:noFill/>
        </p:spPr>
        <p:txBody>
          <a:bodyPr wrap="square" rtlCol="0">
            <a:spAutoFit/>
          </a:bodyPr>
          <a:lstStyle/>
          <a:p>
            <a:r>
              <a:rPr lang="en-US" sz="2400" dirty="0"/>
              <a:t>Process</a:t>
            </a:r>
          </a:p>
          <a:p>
            <a:pPr marL="342900" indent="-342900">
              <a:buFontTx/>
              <a:buChar char="-"/>
            </a:pPr>
            <a:r>
              <a:rPr lang="en-US" sz="2400" dirty="0"/>
              <a:t>manipulate ends of each word to cut off creaky voice (that was a choice...)</a:t>
            </a:r>
          </a:p>
          <a:p>
            <a:pPr marL="342900" indent="-342900">
              <a:buFontTx/>
              <a:buChar char="-"/>
            </a:pPr>
            <a:r>
              <a:rPr lang="en-US" sz="2400" dirty="0"/>
              <a:t>make duration continuum starting from each endpoint (toru-origin and tooru-origin) to make duration manipulation less than 2.4x</a:t>
            </a:r>
          </a:p>
          <a:p>
            <a:pPr marL="342900" indent="-342900">
              <a:buFontTx/>
              <a:buChar char="-"/>
            </a:pPr>
            <a:r>
              <a:rPr lang="en-US" sz="2400" dirty="0"/>
              <a:t>interpolate pitch between each corresponding step of duration continuums (e.g., interpolate between toru_origin_dur_1 and tooru_origin_dur_1, etc.)</a:t>
            </a:r>
          </a:p>
          <a:p>
            <a:pPr marL="342900" indent="-342900">
              <a:buFontTx/>
              <a:buChar char="-"/>
            </a:pPr>
            <a:r>
              <a:rPr lang="en-US" sz="2400" dirty="0"/>
              <a:t>the base word for f0 interpolations was toru for low dur steps (1-4) and tooru for high dur steps (4-7) – for dur_4 steps, I picked the most natural sounding tokens between </a:t>
            </a:r>
            <a:r>
              <a:rPr lang="en-US" sz="2400" dirty="0" err="1"/>
              <a:t>toru_origin</a:t>
            </a:r>
            <a:r>
              <a:rPr lang="en-US" sz="2400" dirty="0"/>
              <a:t> and </a:t>
            </a:r>
            <a:r>
              <a:rPr lang="en-US" sz="2400" dirty="0" err="1"/>
              <a:t>tooru_origin</a:t>
            </a:r>
            <a:endParaRPr lang="en-US" sz="2400" dirty="0"/>
          </a:p>
          <a:p>
            <a:pPr marL="342900" indent="-342900">
              <a:buFontTx/>
              <a:buChar char="-"/>
            </a:pPr>
            <a:endParaRPr lang="en-US" sz="2400" dirty="0"/>
          </a:p>
        </p:txBody>
      </p:sp>
    </p:spTree>
    <p:extLst>
      <p:ext uri="{BB962C8B-B14F-4D97-AF65-F5344CB8AC3E}">
        <p14:creationId xmlns:p14="http://schemas.microsoft.com/office/powerpoint/2010/main" val="105648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86A49-22C7-03E5-7099-87BEDE64B6A9}"/>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539E42A-62C3-9CFE-A1E7-4D0C966F93DA}"/>
              </a:ext>
            </a:extLst>
          </p:cNvPr>
          <p:cNvSpPr txBox="1"/>
          <p:nvPr/>
        </p:nvSpPr>
        <p:spPr>
          <a:xfrm>
            <a:off x="838199" y="1499798"/>
            <a:ext cx="10834991" cy="461665"/>
          </a:xfrm>
          <a:prstGeom prst="rect">
            <a:avLst/>
          </a:prstGeom>
          <a:noFill/>
        </p:spPr>
        <p:txBody>
          <a:bodyPr wrap="square" rtlCol="0">
            <a:spAutoFit/>
          </a:bodyPr>
          <a:lstStyle/>
          <a:p>
            <a:r>
              <a:rPr lang="en-US" sz="2400" dirty="0"/>
              <a:t>Process, visualized</a:t>
            </a:r>
          </a:p>
        </p:txBody>
      </p:sp>
      <p:cxnSp>
        <p:nvCxnSpPr>
          <p:cNvPr id="4" name="Straight Arrow Connector 3">
            <a:extLst>
              <a:ext uri="{FF2B5EF4-FFF2-40B4-BE49-F238E27FC236}">
                <a16:creationId xmlns:a16="http://schemas.microsoft.com/office/drawing/2014/main" id="{A59DF4C4-C622-A2FE-8748-1C1664DF3FA9}"/>
              </a:ext>
            </a:extLst>
          </p:cNvPr>
          <p:cNvCxnSpPr/>
          <p:nvPr/>
        </p:nvCxnSpPr>
        <p:spPr>
          <a:xfrm>
            <a:off x="1517072" y="2765563"/>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DEFF490-6E11-4B00-CD51-01406CA65768}"/>
              </a:ext>
            </a:extLst>
          </p:cNvPr>
          <p:cNvSpPr txBox="1"/>
          <p:nvPr/>
        </p:nvSpPr>
        <p:spPr>
          <a:xfrm>
            <a:off x="4208320" y="2260274"/>
            <a:ext cx="4880262" cy="369332"/>
          </a:xfrm>
          <a:prstGeom prst="rect">
            <a:avLst/>
          </a:prstGeom>
          <a:noFill/>
        </p:spPr>
        <p:txBody>
          <a:bodyPr wrap="square" rtlCol="0">
            <a:spAutoFit/>
          </a:bodyPr>
          <a:lstStyle/>
          <a:p>
            <a:r>
              <a:rPr lang="en-US" dirty="0"/>
              <a:t>Primary: Vowel duration</a:t>
            </a:r>
          </a:p>
        </p:txBody>
      </p:sp>
      <p:sp>
        <p:nvSpPr>
          <p:cNvPr id="9" name="Title 1">
            <a:extLst>
              <a:ext uri="{FF2B5EF4-FFF2-40B4-BE49-F238E27FC236}">
                <a16:creationId xmlns:a16="http://schemas.microsoft.com/office/drawing/2014/main" id="{23C730E5-7718-F266-9383-A1B74F0D1E3F}"/>
              </a:ext>
            </a:extLst>
          </p:cNvPr>
          <p:cNvSpPr>
            <a:spLocks noGrp="1"/>
          </p:cNvSpPr>
          <p:nvPr>
            <p:ph type="title"/>
          </p:nvPr>
        </p:nvSpPr>
        <p:spPr>
          <a:xfrm>
            <a:off x="838199" y="365125"/>
            <a:ext cx="11165717" cy="1325563"/>
          </a:xfrm>
        </p:spPr>
        <p:txBody>
          <a:bodyPr/>
          <a:lstStyle/>
          <a:p>
            <a:r>
              <a:rPr lang="en-US" dirty="0">
                <a:solidFill>
                  <a:srgbClr val="0000FF"/>
                </a:solidFill>
              </a:rPr>
              <a:t>toru [o] </a:t>
            </a:r>
            <a:r>
              <a:rPr lang="en-US" dirty="0"/>
              <a:t>as base word vs. </a:t>
            </a:r>
            <a:r>
              <a:rPr lang="en-US" dirty="0">
                <a:solidFill>
                  <a:srgbClr val="FF0C0A"/>
                </a:solidFill>
              </a:rPr>
              <a:t>tooru [oː]</a:t>
            </a:r>
            <a:r>
              <a:rPr lang="en-US" dirty="0"/>
              <a:t> as base word</a:t>
            </a:r>
          </a:p>
        </p:txBody>
      </p:sp>
      <p:sp>
        <p:nvSpPr>
          <p:cNvPr id="10" name="Freeform 9">
            <a:extLst>
              <a:ext uri="{FF2B5EF4-FFF2-40B4-BE49-F238E27FC236}">
                <a16:creationId xmlns:a16="http://schemas.microsoft.com/office/drawing/2014/main" id="{43A2B43F-695C-1773-4241-20B7B74817B4}"/>
              </a:ext>
            </a:extLst>
          </p:cNvPr>
          <p:cNvSpPr/>
          <p:nvPr/>
        </p:nvSpPr>
        <p:spPr>
          <a:xfrm>
            <a:off x="1155512" y="3582982"/>
            <a:ext cx="2097656" cy="826710"/>
          </a:xfrm>
          <a:custGeom>
            <a:avLst/>
            <a:gdLst>
              <a:gd name="connsiteX0" fmla="*/ -224 w 1472349"/>
              <a:gd name="connsiteY0" fmla="*/ -476 h 561297"/>
              <a:gd name="connsiteX1" fmla="*/ 1472125 w 1472349"/>
              <a:gd name="connsiteY1" fmla="*/ -476 h 561297"/>
              <a:gd name="connsiteX2" fmla="*/ 1472125 w 1472349"/>
              <a:gd name="connsiteY2" fmla="*/ 560822 h 561297"/>
              <a:gd name="connsiteX3" fmla="*/ -224 w 1472349"/>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1472349" h="561297">
                <a:moveTo>
                  <a:pt x="-224" y="-476"/>
                </a:moveTo>
                <a:lnTo>
                  <a:pt x="1472125" y="-476"/>
                </a:lnTo>
                <a:lnTo>
                  <a:pt x="1472125"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D9EFCD5-BB53-D69F-EA81-3DA23C4424EA}"/>
              </a:ext>
            </a:extLst>
          </p:cNvPr>
          <p:cNvSpPr/>
          <p:nvPr/>
        </p:nvSpPr>
        <p:spPr>
          <a:xfrm>
            <a:off x="3253168" y="3582982"/>
            <a:ext cx="1303098" cy="826710"/>
          </a:xfrm>
          <a:custGeom>
            <a:avLst/>
            <a:gdLst>
              <a:gd name="connsiteX0" fmla="*/ -224 w 914647"/>
              <a:gd name="connsiteY0" fmla="*/ -476 h 561297"/>
              <a:gd name="connsiteX1" fmla="*/ 914423 w 914647"/>
              <a:gd name="connsiteY1" fmla="*/ -476 h 561297"/>
              <a:gd name="connsiteX2" fmla="*/ 914423 w 914647"/>
              <a:gd name="connsiteY2" fmla="*/ 560822 h 561297"/>
              <a:gd name="connsiteX3" fmla="*/ -224 w 914647"/>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914647" h="561297">
                <a:moveTo>
                  <a:pt x="-224" y="-476"/>
                </a:moveTo>
                <a:lnTo>
                  <a:pt x="914423" y="-476"/>
                </a:lnTo>
                <a:lnTo>
                  <a:pt x="914423"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6DF1573-AA99-CAE6-D1D0-70DA219EB66D}"/>
              </a:ext>
            </a:extLst>
          </p:cNvPr>
          <p:cNvSpPr/>
          <p:nvPr/>
        </p:nvSpPr>
        <p:spPr>
          <a:xfrm>
            <a:off x="4556266" y="3582982"/>
            <a:ext cx="1589131" cy="826710"/>
          </a:xfrm>
          <a:custGeom>
            <a:avLst/>
            <a:gdLst>
              <a:gd name="connsiteX0" fmla="*/ -224 w 1115414"/>
              <a:gd name="connsiteY0" fmla="*/ -476 h 561297"/>
              <a:gd name="connsiteX1" fmla="*/ 1115191 w 1115414"/>
              <a:gd name="connsiteY1" fmla="*/ -476 h 561297"/>
              <a:gd name="connsiteX2" fmla="*/ 1115191 w 1115414"/>
              <a:gd name="connsiteY2" fmla="*/ 560822 h 561297"/>
              <a:gd name="connsiteX3" fmla="*/ -224 w 1115414"/>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1115414" h="561297">
                <a:moveTo>
                  <a:pt x="-224" y="-476"/>
                </a:moveTo>
                <a:lnTo>
                  <a:pt x="1115191" y="-476"/>
                </a:lnTo>
                <a:lnTo>
                  <a:pt x="1115191"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954F67A-CB7B-4C8C-5B46-C8E7218E9027}"/>
              </a:ext>
            </a:extLst>
          </p:cNvPr>
          <p:cNvSpPr/>
          <p:nvPr/>
        </p:nvSpPr>
        <p:spPr>
          <a:xfrm>
            <a:off x="6145399" y="3582982"/>
            <a:ext cx="1334849" cy="826710"/>
          </a:xfrm>
          <a:custGeom>
            <a:avLst/>
            <a:gdLst>
              <a:gd name="connsiteX0" fmla="*/ -224 w 936933"/>
              <a:gd name="connsiteY0" fmla="*/ -476 h 561297"/>
              <a:gd name="connsiteX1" fmla="*/ 936710 w 936933"/>
              <a:gd name="connsiteY1" fmla="*/ -476 h 561297"/>
              <a:gd name="connsiteX2" fmla="*/ 936710 w 936933"/>
              <a:gd name="connsiteY2" fmla="*/ 560822 h 561297"/>
              <a:gd name="connsiteX3" fmla="*/ -224 w 936933"/>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936933" h="561297">
                <a:moveTo>
                  <a:pt x="-224" y="-476"/>
                </a:moveTo>
                <a:lnTo>
                  <a:pt x="936710" y="-476"/>
                </a:lnTo>
                <a:lnTo>
                  <a:pt x="936710"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861946F-AE68-F085-4C06-C632DF08634C}"/>
              </a:ext>
            </a:extLst>
          </p:cNvPr>
          <p:cNvSpPr/>
          <p:nvPr/>
        </p:nvSpPr>
        <p:spPr>
          <a:xfrm>
            <a:off x="7480249" y="3582982"/>
            <a:ext cx="1017708" cy="826710"/>
          </a:xfrm>
          <a:custGeom>
            <a:avLst/>
            <a:gdLst>
              <a:gd name="connsiteX0" fmla="*/ -224 w 714331"/>
              <a:gd name="connsiteY0" fmla="*/ -476 h 561297"/>
              <a:gd name="connsiteX1" fmla="*/ 714107 w 714331"/>
              <a:gd name="connsiteY1" fmla="*/ -476 h 561297"/>
              <a:gd name="connsiteX2" fmla="*/ 714107 w 714331"/>
              <a:gd name="connsiteY2" fmla="*/ 560822 h 561297"/>
              <a:gd name="connsiteX3" fmla="*/ -224 w 714331"/>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714331" h="561297">
                <a:moveTo>
                  <a:pt x="-224" y="-476"/>
                </a:moveTo>
                <a:lnTo>
                  <a:pt x="714107" y="-476"/>
                </a:lnTo>
                <a:lnTo>
                  <a:pt x="714107"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C089B0C-574C-B389-109B-F8E88AFEEEE6}"/>
              </a:ext>
            </a:extLst>
          </p:cNvPr>
          <p:cNvSpPr/>
          <p:nvPr/>
        </p:nvSpPr>
        <p:spPr>
          <a:xfrm>
            <a:off x="8497957" y="3582982"/>
            <a:ext cx="1207132" cy="826710"/>
          </a:xfrm>
          <a:custGeom>
            <a:avLst/>
            <a:gdLst>
              <a:gd name="connsiteX0" fmla="*/ -224 w 847288"/>
              <a:gd name="connsiteY0" fmla="*/ -476 h 561297"/>
              <a:gd name="connsiteX1" fmla="*/ 847064 w 847288"/>
              <a:gd name="connsiteY1" fmla="*/ -476 h 561297"/>
              <a:gd name="connsiteX2" fmla="*/ 847064 w 847288"/>
              <a:gd name="connsiteY2" fmla="*/ 560822 h 561297"/>
              <a:gd name="connsiteX3" fmla="*/ -224 w 847288"/>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847288" h="561297">
                <a:moveTo>
                  <a:pt x="-224" y="-476"/>
                </a:moveTo>
                <a:lnTo>
                  <a:pt x="847064" y="-476"/>
                </a:lnTo>
                <a:lnTo>
                  <a:pt x="847064"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F781922-8BF6-B44E-C6F9-8C591379ACFB}"/>
              </a:ext>
            </a:extLst>
          </p:cNvPr>
          <p:cNvSpPr/>
          <p:nvPr/>
        </p:nvSpPr>
        <p:spPr>
          <a:xfrm>
            <a:off x="9705088" y="3582982"/>
            <a:ext cx="2479265" cy="826710"/>
          </a:xfrm>
          <a:custGeom>
            <a:avLst/>
            <a:gdLst>
              <a:gd name="connsiteX0" fmla="*/ -224 w 1740201"/>
              <a:gd name="connsiteY0" fmla="*/ -476 h 561297"/>
              <a:gd name="connsiteX1" fmla="*/ 1739978 w 1740201"/>
              <a:gd name="connsiteY1" fmla="*/ -476 h 561297"/>
              <a:gd name="connsiteX2" fmla="*/ 1739978 w 1740201"/>
              <a:gd name="connsiteY2" fmla="*/ 560822 h 561297"/>
              <a:gd name="connsiteX3" fmla="*/ -224 w 1740201"/>
              <a:gd name="connsiteY3" fmla="*/ 560822 h 561297"/>
            </a:gdLst>
            <a:ahLst/>
            <a:cxnLst>
              <a:cxn ang="0">
                <a:pos x="connsiteX0" y="connsiteY0"/>
              </a:cxn>
              <a:cxn ang="0">
                <a:pos x="connsiteX1" y="connsiteY1"/>
              </a:cxn>
              <a:cxn ang="0">
                <a:pos x="connsiteX2" y="connsiteY2"/>
              </a:cxn>
              <a:cxn ang="0">
                <a:pos x="connsiteX3" y="connsiteY3"/>
              </a:cxn>
            </a:cxnLst>
            <a:rect l="l" t="t" r="r" b="b"/>
            <a:pathLst>
              <a:path w="1740201" h="561297">
                <a:moveTo>
                  <a:pt x="-224" y="-476"/>
                </a:moveTo>
                <a:lnTo>
                  <a:pt x="1739978" y="-476"/>
                </a:lnTo>
                <a:lnTo>
                  <a:pt x="1739978" y="560822"/>
                </a:lnTo>
                <a:lnTo>
                  <a:pt x="-224" y="560822"/>
                </a:lnTo>
                <a:close/>
              </a:path>
            </a:pathLst>
          </a:custGeom>
          <a:solidFill>
            <a:srgbClr val="0000FF"/>
          </a:solidFill>
          <a:ln w="536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92CDA22-5114-9517-628C-8A635DB92187}"/>
              </a:ext>
            </a:extLst>
          </p:cNvPr>
          <p:cNvSpPr/>
          <p:nvPr/>
        </p:nvSpPr>
        <p:spPr>
          <a:xfrm>
            <a:off x="1155512" y="4409694"/>
            <a:ext cx="2097656" cy="478961"/>
          </a:xfrm>
          <a:custGeom>
            <a:avLst/>
            <a:gdLst>
              <a:gd name="connsiteX0" fmla="*/ -224 w 1472349"/>
              <a:gd name="connsiteY0" fmla="*/ -476 h 325192"/>
              <a:gd name="connsiteX1" fmla="*/ 1472125 w 1472349"/>
              <a:gd name="connsiteY1" fmla="*/ -476 h 325192"/>
              <a:gd name="connsiteX2" fmla="*/ 1472125 w 1472349"/>
              <a:gd name="connsiteY2" fmla="*/ 324716 h 325192"/>
              <a:gd name="connsiteX3" fmla="*/ -224 w 1472349"/>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1472349" h="325192">
                <a:moveTo>
                  <a:pt x="-224" y="-476"/>
                </a:moveTo>
                <a:lnTo>
                  <a:pt x="1472125" y="-476"/>
                </a:lnTo>
                <a:lnTo>
                  <a:pt x="1472125"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06D8DFC-B2C9-880E-2B58-C440A546C10C}"/>
              </a:ext>
            </a:extLst>
          </p:cNvPr>
          <p:cNvSpPr/>
          <p:nvPr/>
        </p:nvSpPr>
        <p:spPr>
          <a:xfrm>
            <a:off x="3253168" y="4409694"/>
            <a:ext cx="1303098" cy="478961"/>
          </a:xfrm>
          <a:custGeom>
            <a:avLst/>
            <a:gdLst>
              <a:gd name="connsiteX0" fmla="*/ -224 w 914647"/>
              <a:gd name="connsiteY0" fmla="*/ -476 h 325192"/>
              <a:gd name="connsiteX1" fmla="*/ 914423 w 914647"/>
              <a:gd name="connsiteY1" fmla="*/ -476 h 325192"/>
              <a:gd name="connsiteX2" fmla="*/ 914423 w 914647"/>
              <a:gd name="connsiteY2" fmla="*/ 324716 h 325192"/>
              <a:gd name="connsiteX3" fmla="*/ -224 w 914647"/>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914647" h="325192">
                <a:moveTo>
                  <a:pt x="-224" y="-476"/>
                </a:moveTo>
                <a:lnTo>
                  <a:pt x="914423" y="-476"/>
                </a:lnTo>
                <a:lnTo>
                  <a:pt x="914423"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2308AC3-5870-5019-BE08-FC6B6B5F9320}"/>
              </a:ext>
            </a:extLst>
          </p:cNvPr>
          <p:cNvSpPr/>
          <p:nvPr/>
        </p:nvSpPr>
        <p:spPr>
          <a:xfrm>
            <a:off x="4556266" y="4409694"/>
            <a:ext cx="1589131" cy="478961"/>
          </a:xfrm>
          <a:custGeom>
            <a:avLst/>
            <a:gdLst>
              <a:gd name="connsiteX0" fmla="*/ -224 w 1115414"/>
              <a:gd name="connsiteY0" fmla="*/ -476 h 325192"/>
              <a:gd name="connsiteX1" fmla="*/ 1115191 w 1115414"/>
              <a:gd name="connsiteY1" fmla="*/ -476 h 325192"/>
              <a:gd name="connsiteX2" fmla="*/ 1115191 w 1115414"/>
              <a:gd name="connsiteY2" fmla="*/ 324716 h 325192"/>
              <a:gd name="connsiteX3" fmla="*/ -224 w 1115414"/>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1115414" h="325192">
                <a:moveTo>
                  <a:pt x="-224" y="-476"/>
                </a:moveTo>
                <a:lnTo>
                  <a:pt x="1115191" y="-476"/>
                </a:lnTo>
                <a:lnTo>
                  <a:pt x="1115191"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F8B0C1B-C590-C878-4EFB-31FA27AA6D7A}"/>
              </a:ext>
            </a:extLst>
          </p:cNvPr>
          <p:cNvSpPr/>
          <p:nvPr/>
        </p:nvSpPr>
        <p:spPr>
          <a:xfrm>
            <a:off x="6145399" y="4409694"/>
            <a:ext cx="1334849" cy="478961"/>
          </a:xfrm>
          <a:custGeom>
            <a:avLst/>
            <a:gdLst>
              <a:gd name="connsiteX0" fmla="*/ -224 w 936933"/>
              <a:gd name="connsiteY0" fmla="*/ -476 h 325192"/>
              <a:gd name="connsiteX1" fmla="*/ 936710 w 936933"/>
              <a:gd name="connsiteY1" fmla="*/ -476 h 325192"/>
              <a:gd name="connsiteX2" fmla="*/ 936710 w 936933"/>
              <a:gd name="connsiteY2" fmla="*/ 324716 h 325192"/>
              <a:gd name="connsiteX3" fmla="*/ -224 w 936933"/>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936933" h="325192">
                <a:moveTo>
                  <a:pt x="-224" y="-476"/>
                </a:moveTo>
                <a:lnTo>
                  <a:pt x="936710" y="-476"/>
                </a:lnTo>
                <a:lnTo>
                  <a:pt x="936710"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8FEE0B3-67D4-9485-E1D8-B5B22202EAAA}"/>
              </a:ext>
            </a:extLst>
          </p:cNvPr>
          <p:cNvSpPr/>
          <p:nvPr/>
        </p:nvSpPr>
        <p:spPr>
          <a:xfrm>
            <a:off x="7480249" y="4409694"/>
            <a:ext cx="1017708" cy="478961"/>
          </a:xfrm>
          <a:custGeom>
            <a:avLst/>
            <a:gdLst>
              <a:gd name="connsiteX0" fmla="*/ -224 w 714331"/>
              <a:gd name="connsiteY0" fmla="*/ -476 h 325192"/>
              <a:gd name="connsiteX1" fmla="*/ 714107 w 714331"/>
              <a:gd name="connsiteY1" fmla="*/ -476 h 325192"/>
              <a:gd name="connsiteX2" fmla="*/ 714107 w 714331"/>
              <a:gd name="connsiteY2" fmla="*/ 324716 h 325192"/>
              <a:gd name="connsiteX3" fmla="*/ -224 w 714331"/>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714331" h="325192">
                <a:moveTo>
                  <a:pt x="-224" y="-476"/>
                </a:moveTo>
                <a:lnTo>
                  <a:pt x="714107" y="-476"/>
                </a:lnTo>
                <a:lnTo>
                  <a:pt x="714107"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136AD65-58AF-419B-D4B0-A1CA58C3E798}"/>
              </a:ext>
            </a:extLst>
          </p:cNvPr>
          <p:cNvSpPr/>
          <p:nvPr/>
        </p:nvSpPr>
        <p:spPr>
          <a:xfrm>
            <a:off x="8497957" y="4409694"/>
            <a:ext cx="1207132" cy="478961"/>
          </a:xfrm>
          <a:custGeom>
            <a:avLst/>
            <a:gdLst>
              <a:gd name="connsiteX0" fmla="*/ -224 w 847288"/>
              <a:gd name="connsiteY0" fmla="*/ -476 h 325192"/>
              <a:gd name="connsiteX1" fmla="*/ 847064 w 847288"/>
              <a:gd name="connsiteY1" fmla="*/ -476 h 325192"/>
              <a:gd name="connsiteX2" fmla="*/ 847064 w 847288"/>
              <a:gd name="connsiteY2" fmla="*/ 324716 h 325192"/>
              <a:gd name="connsiteX3" fmla="*/ -224 w 847288"/>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847288" h="325192">
                <a:moveTo>
                  <a:pt x="-224" y="-476"/>
                </a:moveTo>
                <a:lnTo>
                  <a:pt x="847064" y="-476"/>
                </a:lnTo>
                <a:lnTo>
                  <a:pt x="847064"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B1CE4E1-5DA2-D2CC-216B-09AC0D69E839}"/>
              </a:ext>
            </a:extLst>
          </p:cNvPr>
          <p:cNvSpPr/>
          <p:nvPr/>
        </p:nvSpPr>
        <p:spPr>
          <a:xfrm>
            <a:off x="9705088" y="4409694"/>
            <a:ext cx="2479265" cy="478961"/>
          </a:xfrm>
          <a:custGeom>
            <a:avLst/>
            <a:gdLst>
              <a:gd name="connsiteX0" fmla="*/ -224 w 1740201"/>
              <a:gd name="connsiteY0" fmla="*/ -476 h 325192"/>
              <a:gd name="connsiteX1" fmla="*/ 1739978 w 1740201"/>
              <a:gd name="connsiteY1" fmla="*/ -476 h 325192"/>
              <a:gd name="connsiteX2" fmla="*/ 1739978 w 1740201"/>
              <a:gd name="connsiteY2" fmla="*/ 324716 h 325192"/>
              <a:gd name="connsiteX3" fmla="*/ -224 w 1740201"/>
              <a:gd name="connsiteY3" fmla="*/ 324716 h 325192"/>
            </a:gdLst>
            <a:ahLst/>
            <a:cxnLst>
              <a:cxn ang="0">
                <a:pos x="connsiteX0" y="connsiteY0"/>
              </a:cxn>
              <a:cxn ang="0">
                <a:pos x="connsiteX1" y="connsiteY1"/>
              </a:cxn>
              <a:cxn ang="0">
                <a:pos x="connsiteX2" y="connsiteY2"/>
              </a:cxn>
              <a:cxn ang="0">
                <a:pos x="connsiteX3" y="connsiteY3"/>
              </a:cxn>
            </a:cxnLst>
            <a:rect l="l" t="t" r="r" b="b"/>
            <a:pathLst>
              <a:path w="1740201" h="325192">
                <a:moveTo>
                  <a:pt x="-224" y="-476"/>
                </a:moveTo>
                <a:lnTo>
                  <a:pt x="1739978" y="-476"/>
                </a:lnTo>
                <a:lnTo>
                  <a:pt x="1739978" y="324716"/>
                </a:lnTo>
                <a:lnTo>
                  <a:pt x="-224" y="324716"/>
                </a:lnTo>
                <a:close/>
              </a:path>
            </a:pathLst>
          </a:custGeom>
          <a:solidFill>
            <a:srgbClr val="FF0C0A"/>
          </a:solidFill>
          <a:ln w="5368"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BA6A550-1661-A4FD-587E-A40E24F0F73B}"/>
              </a:ext>
            </a:extLst>
          </p:cNvPr>
          <p:cNvSpPr/>
          <p:nvPr/>
        </p:nvSpPr>
        <p:spPr>
          <a:xfrm>
            <a:off x="3253168"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480FE717-0EC2-C8B8-432F-3E74CB3F0DFA}"/>
              </a:ext>
            </a:extLst>
          </p:cNvPr>
          <p:cNvSpPr/>
          <p:nvPr/>
        </p:nvSpPr>
        <p:spPr>
          <a:xfrm>
            <a:off x="4556266"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2E39BFED-2E9A-BA77-8E8B-B4BF5AC7279A}"/>
              </a:ext>
            </a:extLst>
          </p:cNvPr>
          <p:cNvSpPr/>
          <p:nvPr/>
        </p:nvSpPr>
        <p:spPr>
          <a:xfrm>
            <a:off x="6145399"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0A164760-5FD5-74B1-1F9F-D6C1AAF46068}"/>
              </a:ext>
            </a:extLst>
          </p:cNvPr>
          <p:cNvSpPr/>
          <p:nvPr/>
        </p:nvSpPr>
        <p:spPr>
          <a:xfrm>
            <a:off x="7480249"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29" name="Freeform 28">
            <a:extLst>
              <a:ext uri="{FF2B5EF4-FFF2-40B4-BE49-F238E27FC236}">
                <a16:creationId xmlns:a16="http://schemas.microsoft.com/office/drawing/2014/main" id="{A355EEBB-7BC1-CA22-11EF-E794E93E02D1}"/>
              </a:ext>
            </a:extLst>
          </p:cNvPr>
          <p:cNvSpPr/>
          <p:nvPr/>
        </p:nvSpPr>
        <p:spPr>
          <a:xfrm>
            <a:off x="8497957"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300EA591-9449-88B2-6E09-BED849A77E65}"/>
              </a:ext>
            </a:extLst>
          </p:cNvPr>
          <p:cNvSpPr/>
          <p:nvPr/>
        </p:nvSpPr>
        <p:spPr>
          <a:xfrm>
            <a:off x="9705088"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31" name="Freeform 30">
            <a:extLst>
              <a:ext uri="{FF2B5EF4-FFF2-40B4-BE49-F238E27FC236}">
                <a16:creationId xmlns:a16="http://schemas.microsoft.com/office/drawing/2014/main" id="{672A3A2D-DABC-F546-DCE2-4B37B07410D0}"/>
              </a:ext>
            </a:extLst>
          </p:cNvPr>
          <p:cNvSpPr/>
          <p:nvPr/>
        </p:nvSpPr>
        <p:spPr>
          <a:xfrm>
            <a:off x="1147864" y="3582982"/>
            <a:ext cx="11044136" cy="7884"/>
          </a:xfrm>
          <a:custGeom>
            <a:avLst/>
            <a:gdLst>
              <a:gd name="connsiteX0" fmla="*/ -224 w 7751900"/>
              <a:gd name="connsiteY0" fmla="*/ -476 h 5353"/>
              <a:gd name="connsiteX1" fmla="*/ 7751677 w 7751900"/>
              <a:gd name="connsiteY1" fmla="*/ -476 h 5353"/>
            </a:gdLst>
            <a:ahLst/>
            <a:cxnLst>
              <a:cxn ang="0">
                <a:pos x="connsiteX0" y="connsiteY0"/>
              </a:cxn>
              <a:cxn ang="0">
                <a:pos x="connsiteX1" y="connsiteY1"/>
              </a:cxn>
            </a:cxnLst>
            <a:rect l="l" t="t" r="r" b="b"/>
            <a:pathLst>
              <a:path w="7751900" h="5353">
                <a:moveTo>
                  <a:pt x="-224" y="-476"/>
                </a:moveTo>
                <a:lnTo>
                  <a:pt x="7751677" y="-476"/>
                </a:lnTo>
              </a:path>
            </a:pathLst>
          </a:custGeom>
          <a:noFill/>
          <a:ln w="10735" cap="flat">
            <a:solidFill>
              <a:srgbClr val="000000"/>
            </a:solidFill>
            <a:prstDash val="solid"/>
            <a:round/>
          </a:ln>
        </p:spPr>
        <p:txBody>
          <a:bodyPr rtlCol="0" anchor="ctr"/>
          <a:lstStyle/>
          <a:p>
            <a:endParaRPr lang="en-US"/>
          </a:p>
        </p:txBody>
      </p:sp>
      <p:sp>
        <p:nvSpPr>
          <p:cNvPr id="32" name="Freeform 31">
            <a:extLst>
              <a:ext uri="{FF2B5EF4-FFF2-40B4-BE49-F238E27FC236}">
                <a16:creationId xmlns:a16="http://schemas.microsoft.com/office/drawing/2014/main" id="{AB55F9DD-2143-563C-B720-BA9C8DD22995}"/>
              </a:ext>
            </a:extLst>
          </p:cNvPr>
          <p:cNvSpPr/>
          <p:nvPr/>
        </p:nvSpPr>
        <p:spPr>
          <a:xfrm>
            <a:off x="1147864" y="4409694"/>
            <a:ext cx="11044136" cy="7884"/>
          </a:xfrm>
          <a:custGeom>
            <a:avLst/>
            <a:gdLst>
              <a:gd name="connsiteX0" fmla="*/ -224 w 7751900"/>
              <a:gd name="connsiteY0" fmla="*/ -476 h 5353"/>
              <a:gd name="connsiteX1" fmla="*/ 7751677 w 7751900"/>
              <a:gd name="connsiteY1" fmla="*/ -476 h 5353"/>
            </a:gdLst>
            <a:ahLst/>
            <a:cxnLst>
              <a:cxn ang="0">
                <a:pos x="connsiteX0" y="connsiteY0"/>
              </a:cxn>
              <a:cxn ang="0">
                <a:pos x="connsiteX1" y="connsiteY1"/>
              </a:cxn>
            </a:cxnLst>
            <a:rect l="l" t="t" r="r" b="b"/>
            <a:pathLst>
              <a:path w="7751900" h="5353">
                <a:moveTo>
                  <a:pt x="-224" y="-476"/>
                </a:moveTo>
                <a:lnTo>
                  <a:pt x="7751677" y="-476"/>
                </a:lnTo>
              </a:path>
            </a:pathLst>
          </a:custGeom>
          <a:noFill/>
          <a:ln w="10735" cap="flat">
            <a:solidFill>
              <a:srgbClr val="000000"/>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BF0EE099-685C-75C3-A7FB-5A6367ED8738}"/>
              </a:ext>
            </a:extLst>
          </p:cNvPr>
          <p:cNvSpPr/>
          <p:nvPr/>
        </p:nvSpPr>
        <p:spPr>
          <a:xfrm>
            <a:off x="1155512"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34" name="Freeform 33">
            <a:extLst>
              <a:ext uri="{FF2B5EF4-FFF2-40B4-BE49-F238E27FC236}">
                <a16:creationId xmlns:a16="http://schemas.microsoft.com/office/drawing/2014/main" id="{B23F4BCB-229A-3EAB-B0D2-B6B4564EE119}"/>
              </a:ext>
            </a:extLst>
          </p:cNvPr>
          <p:cNvSpPr/>
          <p:nvPr/>
        </p:nvSpPr>
        <p:spPr>
          <a:xfrm>
            <a:off x="12184354" y="3096137"/>
            <a:ext cx="7646" cy="1800402"/>
          </a:xfrm>
          <a:custGeom>
            <a:avLst/>
            <a:gdLst>
              <a:gd name="connsiteX0" fmla="*/ -224 w 5367"/>
              <a:gd name="connsiteY0" fmla="*/ -476 h 1222388"/>
              <a:gd name="connsiteX1" fmla="*/ -224 w 5367"/>
              <a:gd name="connsiteY1" fmla="*/ 1221912 h 1222388"/>
            </a:gdLst>
            <a:ahLst/>
            <a:cxnLst>
              <a:cxn ang="0">
                <a:pos x="connsiteX0" y="connsiteY0"/>
              </a:cxn>
              <a:cxn ang="0">
                <a:pos x="connsiteX1" y="connsiteY1"/>
              </a:cxn>
            </a:cxnLst>
            <a:rect l="l" t="t" r="r" b="b"/>
            <a:pathLst>
              <a:path w="5367" h="1222388">
                <a:moveTo>
                  <a:pt x="-224" y="-476"/>
                </a:moveTo>
                <a:lnTo>
                  <a:pt x="-224" y="1221912"/>
                </a:lnTo>
              </a:path>
            </a:pathLst>
          </a:custGeom>
          <a:noFill/>
          <a:ln w="10735" cap="flat">
            <a:solidFill>
              <a:srgbClr val="000000"/>
            </a:solidFill>
            <a:prstDash val="solid"/>
            <a:round/>
          </a:ln>
        </p:spPr>
        <p:txBody>
          <a:bodyPr rtlCol="0" anchor="ctr"/>
          <a:lstStyle/>
          <a:p>
            <a:endParaRPr lang="en-US"/>
          </a:p>
        </p:txBody>
      </p:sp>
      <p:sp>
        <p:nvSpPr>
          <p:cNvPr id="35" name="Freeform 34">
            <a:extLst>
              <a:ext uri="{FF2B5EF4-FFF2-40B4-BE49-F238E27FC236}">
                <a16:creationId xmlns:a16="http://schemas.microsoft.com/office/drawing/2014/main" id="{FC9CB9F4-FCCE-3252-5C5F-9D4DF32544E2}"/>
              </a:ext>
            </a:extLst>
          </p:cNvPr>
          <p:cNvSpPr/>
          <p:nvPr/>
        </p:nvSpPr>
        <p:spPr>
          <a:xfrm>
            <a:off x="1147864" y="3104021"/>
            <a:ext cx="11044136" cy="7884"/>
          </a:xfrm>
          <a:custGeom>
            <a:avLst/>
            <a:gdLst>
              <a:gd name="connsiteX0" fmla="*/ -224 w 7751900"/>
              <a:gd name="connsiteY0" fmla="*/ -476 h 5353"/>
              <a:gd name="connsiteX1" fmla="*/ 7751677 w 7751900"/>
              <a:gd name="connsiteY1" fmla="*/ -476 h 5353"/>
            </a:gdLst>
            <a:ahLst/>
            <a:cxnLst>
              <a:cxn ang="0">
                <a:pos x="connsiteX0" y="connsiteY0"/>
              </a:cxn>
              <a:cxn ang="0">
                <a:pos x="connsiteX1" y="connsiteY1"/>
              </a:cxn>
            </a:cxnLst>
            <a:rect l="l" t="t" r="r" b="b"/>
            <a:pathLst>
              <a:path w="7751900" h="5353">
                <a:moveTo>
                  <a:pt x="-224" y="-476"/>
                </a:moveTo>
                <a:lnTo>
                  <a:pt x="7751677" y="-476"/>
                </a:lnTo>
              </a:path>
            </a:pathLst>
          </a:custGeom>
          <a:noFill/>
          <a:ln w="10735" cap="flat">
            <a:solidFill>
              <a:srgbClr val="000000"/>
            </a:solidFill>
            <a:prstDash val="solid"/>
            <a:round/>
          </a:ln>
        </p:spPr>
        <p:txBody>
          <a:bodyPr rtlCol="0" anchor="ctr"/>
          <a:lstStyle/>
          <a:p>
            <a:endParaRPr lang="en-US"/>
          </a:p>
        </p:txBody>
      </p:sp>
      <p:sp>
        <p:nvSpPr>
          <p:cNvPr id="36" name="Freeform 35">
            <a:extLst>
              <a:ext uri="{FF2B5EF4-FFF2-40B4-BE49-F238E27FC236}">
                <a16:creationId xmlns:a16="http://schemas.microsoft.com/office/drawing/2014/main" id="{CE85E21E-E139-B6B2-C344-6999D80B07B1}"/>
              </a:ext>
            </a:extLst>
          </p:cNvPr>
          <p:cNvSpPr/>
          <p:nvPr/>
        </p:nvSpPr>
        <p:spPr>
          <a:xfrm>
            <a:off x="1147864" y="4888655"/>
            <a:ext cx="11044136" cy="7884"/>
          </a:xfrm>
          <a:custGeom>
            <a:avLst/>
            <a:gdLst>
              <a:gd name="connsiteX0" fmla="*/ -224 w 7751900"/>
              <a:gd name="connsiteY0" fmla="*/ -476 h 5353"/>
              <a:gd name="connsiteX1" fmla="*/ 7751677 w 7751900"/>
              <a:gd name="connsiteY1" fmla="*/ -476 h 5353"/>
            </a:gdLst>
            <a:ahLst/>
            <a:cxnLst>
              <a:cxn ang="0">
                <a:pos x="connsiteX0" y="connsiteY0"/>
              </a:cxn>
              <a:cxn ang="0">
                <a:pos x="connsiteX1" y="connsiteY1"/>
              </a:cxn>
            </a:cxnLst>
            <a:rect l="l" t="t" r="r" b="b"/>
            <a:pathLst>
              <a:path w="7751900" h="5353">
                <a:moveTo>
                  <a:pt x="-224" y="-476"/>
                </a:moveTo>
                <a:lnTo>
                  <a:pt x="7751677" y="-476"/>
                </a:lnTo>
              </a:path>
            </a:pathLst>
          </a:custGeom>
          <a:noFill/>
          <a:ln w="10735" cap="flat">
            <a:solidFill>
              <a:srgbClr val="000000"/>
            </a:solidFill>
            <a:prstDash val="solid"/>
            <a:round/>
          </a:ln>
        </p:spPr>
        <p:txBody>
          <a:bodyPr rtlCol="0" anchor="ctr"/>
          <a:lstStyle/>
          <a:p>
            <a:endParaRPr lang="en-US"/>
          </a:p>
        </p:txBody>
      </p:sp>
      <p:sp>
        <p:nvSpPr>
          <p:cNvPr id="37" name="TextBox 36">
            <a:extLst>
              <a:ext uri="{FF2B5EF4-FFF2-40B4-BE49-F238E27FC236}">
                <a16:creationId xmlns:a16="http://schemas.microsoft.com/office/drawing/2014/main" id="{D22EBB8D-56F0-6BF9-80AA-FAB5A61DFC8C}"/>
              </a:ext>
            </a:extLst>
          </p:cNvPr>
          <p:cNvSpPr txBox="1"/>
          <p:nvPr/>
        </p:nvSpPr>
        <p:spPr>
          <a:xfrm>
            <a:off x="9684935" y="3104629"/>
            <a:ext cx="1552948" cy="473706"/>
          </a:xfrm>
          <a:prstGeom prst="rect">
            <a:avLst/>
          </a:prstGeom>
          <a:noFill/>
        </p:spPr>
        <p:txBody>
          <a:bodyPr wrap="none" rtlCol="0">
            <a:spAutoFit/>
          </a:bodyPr>
          <a:lstStyle/>
          <a:p>
            <a:pPr algn="l"/>
            <a:r>
              <a:rPr lang="en-US" sz="2700" spc="0" baseline="0" dirty="0">
                <a:ln/>
                <a:solidFill>
                  <a:srgbClr val="000000"/>
                </a:solidFill>
                <a:latin typeface="Aptos"/>
                <a:sym typeface="Aptos"/>
                <a:rtl val="0"/>
              </a:rPr>
              <a:t>7 (329 ms )</a:t>
            </a:r>
          </a:p>
        </p:txBody>
      </p:sp>
      <p:sp>
        <p:nvSpPr>
          <p:cNvPr id="38" name="TextBox 37">
            <a:extLst>
              <a:ext uri="{FF2B5EF4-FFF2-40B4-BE49-F238E27FC236}">
                <a16:creationId xmlns:a16="http://schemas.microsoft.com/office/drawing/2014/main" id="{58A16079-A3FF-F680-3E3C-5E000D5B18E1}"/>
              </a:ext>
            </a:extLst>
          </p:cNvPr>
          <p:cNvSpPr txBox="1"/>
          <p:nvPr/>
        </p:nvSpPr>
        <p:spPr>
          <a:xfrm>
            <a:off x="8477803" y="3104629"/>
            <a:ext cx="1329210" cy="400110"/>
          </a:xfrm>
          <a:prstGeom prst="rect">
            <a:avLst/>
          </a:prstGeom>
          <a:noFill/>
        </p:spPr>
        <p:txBody>
          <a:bodyPr wrap="none" rtlCol="0">
            <a:spAutoFit/>
          </a:bodyPr>
          <a:lstStyle/>
          <a:p>
            <a:pPr algn="l"/>
            <a:r>
              <a:rPr lang="en-US" sz="2000" spc="0" baseline="0" dirty="0">
                <a:ln/>
                <a:solidFill>
                  <a:srgbClr val="000000"/>
                </a:solidFill>
                <a:latin typeface="Aptos"/>
                <a:sym typeface="Aptos"/>
                <a:rtl val="0"/>
              </a:rPr>
              <a:t>6 (292 ms)</a:t>
            </a:r>
          </a:p>
        </p:txBody>
      </p:sp>
      <p:sp>
        <p:nvSpPr>
          <p:cNvPr id="39" name="TextBox 38">
            <a:extLst>
              <a:ext uri="{FF2B5EF4-FFF2-40B4-BE49-F238E27FC236}">
                <a16:creationId xmlns:a16="http://schemas.microsoft.com/office/drawing/2014/main" id="{C9A6106A-8A64-597B-24F6-0D32F429F9EB}"/>
              </a:ext>
            </a:extLst>
          </p:cNvPr>
          <p:cNvSpPr txBox="1"/>
          <p:nvPr/>
        </p:nvSpPr>
        <p:spPr>
          <a:xfrm>
            <a:off x="7460095" y="3104629"/>
            <a:ext cx="1099981" cy="338554"/>
          </a:xfrm>
          <a:prstGeom prst="rect">
            <a:avLst/>
          </a:prstGeom>
          <a:noFill/>
        </p:spPr>
        <p:txBody>
          <a:bodyPr wrap="none" rtlCol="0">
            <a:spAutoFit/>
          </a:bodyPr>
          <a:lstStyle/>
          <a:p>
            <a:pPr algn="l"/>
            <a:r>
              <a:rPr lang="en-US" sz="1600" spc="0" baseline="0" dirty="0">
                <a:ln/>
                <a:solidFill>
                  <a:srgbClr val="000000"/>
                </a:solidFill>
                <a:latin typeface="Aptos"/>
                <a:sym typeface="Aptos"/>
                <a:rtl val="0"/>
              </a:rPr>
              <a:t>5 (254 ms)</a:t>
            </a:r>
          </a:p>
        </p:txBody>
      </p:sp>
      <p:sp>
        <p:nvSpPr>
          <p:cNvPr id="40" name="TextBox 39">
            <a:extLst>
              <a:ext uri="{FF2B5EF4-FFF2-40B4-BE49-F238E27FC236}">
                <a16:creationId xmlns:a16="http://schemas.microsoft.com/office/drawing/2014/main" id="{D95A2B40-6944-E0C3-65AE-6E3728B34F5B}"/>
              </a:ext>
            </a:extLst>
          </p:cNvPr>
          <p:cNvSpPr txBox="1"/>
          <p:nvPr/>
        </p:nvSpPr>
        <p:spPr>
          <a:xfrm>
            <a:off x="6125246" y="3104629"/>
            <a:ext cx="1329210" cy="400110"/>
          </a:xfrm>
          <a:prstGeom prst="rect">
            <a:avLst/>
          </a:prstGeom>
          <a:noFill/>
        </p:spPr>
        <p:txBody>
          <a:bodyPr wrap="none" rtlCol="0">
            <a:spAutoFit/>
          </a:bodyPr>
          <a:lstStyle/>
          <a:p>
            <a:pPr algn="l"/>
            <a:r>
              <a:rPr lang="en-US" sz="2000" spc="0" baseline="0" dirty="0">
                <a:ln/>
                <a:solidFill>
                  <a:srgbClr val="000000"/>
                </a:solidFill>
                <a:latin typeface="Aptos"/>
                <a:sym typeface="Aptos"/>
                <a:rtl val="0"/>
              </a:rPr>
              <a:t>4 (216 ms)</a:t>
            </a:r>
          </a:p>
        </p:txBody>
      </p:sp>
      <p:sp>
        <p:nvSpPr>
          <p:cNvPr id="41" name="TextBox 40">
            <a:extLst>
              <a:ext uri="{FF2B5EF4-FFF2-40B4-BE49-F238E27FC236}">
                <a16:creationId xmlns:a16="http://schemas.microsoft.com/office/drawing/2014/main" id="{52C92DD0-DA29-51E4-7F9E-309B2F786CAD}"/>
              </a:ext>
            </a:extLst>
          </p:cNvPr>
          <p:cNvSpPr txBox="1"/>
          <p:nvPr/>
        </p:nvSpPr>
        <p:spPr>
          <a:xfrm>
            <a:off x="4536114" y="3104629"/>
            <a:ext cx="1561646" cy="461665"/>
          </a:xfrm>
          <a:prstGeom prst="rect">
            <a:avLst/>
          </a:prstGeom>
          <a:noFill/>
        </p:spPr>
        <p:txBody>
          <a:bodyPr wrap="none" rtlCol="0">
            <a:spAutoFit/>
          </a:bodyPr>
          <a:lstStyle/>
          <a:p>
            <a:pPr algn="l"/>
            <a:r>
              <a:rPr lang="en-US" sz="2400" spc="0" baseline="0" dirty="0">
                <a:ln/>
                <a:solidFill>
                  <a:srgbClr val="000000"/>
                </a:solidFill>
                <a:latin typeface="Aptos"/>
                <a:sym typeface="Aptos"/>
                <a:rtl val="0"/>
              </a:rPr>
              <a:t>3 (179 ms)</a:t>
            </a:r>
          </a:p>
        </p:txBody>
      </p:sp>
      <p:sp>
        <p:nvSpPr>
          <p:cNvPr id="42" name="TextBox 41">
            <a:extLst>
              <a:ext uri="{FF2B5EF4-FFF2-40B4-BE49-F238E27FC236}">
                <a16:creationId xmlns:a16="http://schemas.microsoft.com/office/drawing/2014/main" id="{DDFB34CE-215B-58A0-67F9-73ED3F71A46E}"/>
              </a:ext>
            </a:extLst>
          </p:cNvPr>
          <p:cNvSpPr txBox="1"/>
          <p:nvPr/>
        </p:nvSpPr>
        <p:spPr>
          <a:xfrm>
            <a:off x="3233023" y="3104629"/>
            <a:ext cx="1329210" cy="400110"/>
          </a:xfrm>
          <a:prstGeom prst="rect">
            <a:avLst/>
          </a:prstGeom>
          <a:noFill/>
        </p:spPr>
        <p:txBody>
          <a:bodyPr wrap="none" rtlCol="0">
            <a:spAutoFit/>
          </a:bodyPr>
          <a:lstStyle/>
          <a:p>
            <a:pPr algn="l"/>
            <a:r>
              <a:rPr lang="en-US" sz="2000" spc="0" baseline="0" dirty="0">
                <a:ln/>
                <a:solidFill>
                  <a:srgbClr val="000000"/>
                </a:solidFill>
                <a:latin typeface="Aptos"/>
                <a:sym typeface="Aptos"/>
                <a:rtl val="0"/>
              </a:rPr>
              <a:t>2 (142</a:t>
            </a:r>
            <a:r>
              <a:rPr lang="en-US" sz="2000" spc="0" dirty="0">
                <a:ln/>
                <a:solidFill>
                  <a:srgbClr val="000000"/>
                </a:solidFill>
                <a:latin typeface="Aptos"/>
                <a:sym typeface="Aptos"/>
                <a:rtl val="0"/>
              </a:rPr>
              <a:t> ms)</a:t>
            </a:r>
            <a:endParaRPr lang="en-US" sz="2000" spc="0" baseline="0" dirty="0">
              <a:ln/>
              <a:solidFill>
                <a:srgbClr val="000000"/>
              </a:solidFill>
              <a:latin typeface="Aptos"/>
              <a:sym typeface="Aptos"/>
              <a:rtl val="0"/>
            </a:endParaRPr>
          </a:p>
        </p:txBody>
      </p:sp>
      <p:sp>
        <p:nvSpPr>
          <p:cNvPr id="43" name="TextBox 42">
            <a:extLst>
              <a:ext uri="{FF2B5EF4-FFF2-40B4-BE49-F238E27FC236}">
                <a16:creationId xmlns:a16="http://schemas.microsoft.com/office/drawing/2014/main" id="{587F9B65-EBE3-F44C-9994-245D3F24481F}"/>
              </a:ext>
            </a:extLst>
          </p:cNvPr>
          <p:cNvSpPr txBox="1"/>
          <p:nvPr/>
        </p:nvSpPr>
        <p:spPr>
          <a:xfrm>
            <a:off x="1192319" y="3104021"/>
            <a:ext cx="1652363" cy="473706"/>
          </a:xfrm>
          <a:prstGeom prst="rect">
            <a:avLst/>
          </a:prstGeom>
          <a:noFill/>
        </p:spPr>
        <p:txBody>
          <a:bodyPr wrap="none" rtlCol="0">
            <a:spAutoFit/>
          </a:bodyPr>
          <a:lstStyle/>
          <a:p>
            <a:pPr algn="l"/>
            <a:r>
              <a:rPr lang="en-US" sz="2700" spc="0" baseline="0" dirty="0">
                <a:ln/>
                <a:solidFill>
                  <a:srgbClr val="000000"/>
                </a:solidFill>
                <a:latin typeface="Aptos"/>
                <a:sym typeface="Aptos"/>
                <a:rtl val="0"/>
              </a:rPr>
              <a:t>1 (104 ms )  </a:t>
            </a:r>
          </a:p>
        </p:txBody>
      </p:sp>
      <p:sp>
        <p:nvSpPr>
          <p:cNvPr id="44" name="TextBox 43">
            <a:extLst>
              <a:ext uri="{FF2B5EF4-FFF2-40B4-BE49-F238E27FC236}">
                <a16:creationId xmlns:a16="http://schemas.microsoft.com/office/drawing/2014/main" id="{9B4F3372-8D1E-6911-B31D-65250F987A18}"/>
              </a:ext>
            </a:extLst>
          </p:cNvPr>
          <p:cNvSpPr txBox="1"/>
          <p:nvPr/>
        </p:nvSpPr>
        <p:spPr>
          <a:xfrm>
            <a:off x="1232357" y="3613624"/>
            <a:ext cx="1745926" cy="507831"/>
          </a:xfrm>
          <a:prstGeom prst="rect">
            <a:avLst/>
          </a:prstGeom>
          <a:noFill/>
        </p:spPr>
        <p:txBody>
          <a:bodyPr wrap="none" rtlCol="0">
            <a:spAutoFit/>
          </a:bodyPr>
          <a:lstStyle/>
          <a:p>
            <a:pPr algn="l"/>
            <a:r>
              <a:rPr lang="en-US" sz="2700" spc="0" baseline="0" dirty="0">
                <a:ln/>
                <a:solidFill>
                  <a:srgbClr val="FFFFFF"/>
                </a:solidFill>
                <a:latin typeface="Aptos"/>
                <a:sym typeface="Aptos"/>
                <a:rtl val="0"/>
              </a:rPr>
              <a:t>toru-origin</a:t>
            </a:r>
          </a:p>
        </p:txBody>
      </p:sp>
      <p:sp>
        <p:nvSpPr>
          <p:cNvPr id="47" name="TextBox 46">
            <a:extLst>
              <a:ext uri="{FF2B5EF4-FFF2-40B4-BE49-F238E27FC236}">
                <a16:creationId xmlns:a16="http://schemas.microsoft.com/office/drawing/2014/main" id="{0070581A-A67F-117E-F88D-7032F498FE8C}"/>
              </a:ext>
            </a:extLst>
          </p:cNvPr>
          <p:cNvSpPr txBox="1"/>
          <p:nvPr/>
        </p:nvSpPr>
        <p:spPr>
          <a:xfrm>
            <a:off x="9684935" y="4405556"/>
            <a:ext cx="1936684" cy="507831"/>
          </a:xfrm>
          <a:prstGeom prst="rect">
            <a:avLst/>
          </a:prstGeom>
          <a:noFill/>
        </p:spPr>
        <p:txBody>
          <a:bodyPr wrap="none" rtlCol="0">
            <a:spAutoFit/>
          </a:bodyPr>
          <a:lstStyle/>
          <a:p>
            <a:pPr algn="l"/>
            <a:r>
              <a:rPr lang="en-US" sz="2700" spc="0" baseline="0" dirty="0">
                <a:ln/>
                <a:solidFill>
                  <a:srgbClr val="000000"/>
                </a:solidFill>
                <a:latin typeface="Aptos"/>
                <a:sym typeface="Aptos"/>
                <a:rtl val="0"/>
              </a:rPr>
              <a:t>tooru-origin</a:t>
            </a:r>
          </a:p>
        </p:txBody>
      </p:sp>
      <p:pic>
        <p:nvPicPr>
          <p:cNvPr id="2" name="toru_origin_tooru_dur_1.wav">
            <a:hlinkClick r:id="" action="ppaction://media"/>
            <a:extLst>
              <a:ext uri="{FF2B5EF4-FFF2-40B4-BE49-F238E27FC236}">
                <a16:creationId xmlns:a16="http://schemas.microsoft.com/office/drawing/2014/main" id="{9AAF56DB-B160-2E86-319A-05494D4CC7AC}"/>
              </a:ext>
            </a:extLst>
          </p:cNvPr>
          <p:cNvPicPr>
            <a:picLocks noChangeAspect="1"/>
          </p:cNvPicPr>
          <p:nvPr>
            <a:audioFile r:link="rId2"/>
            <p:extLst>
              <p:ext uri="{DAA4B4D4-6D71-4841-9C94-3DE7FCFB9230}">
                <p14:media xmlns:p14="http://schemas.microsoft.com/office/powerpoint/2010/main" r:embed="rId1"/>
              </p:ext>
            </p:extLst>
          </p:nvPr>
        </p:nvPicPr>
        <p:blipFill>
          <a:blip r:embed="rId31"/>
          <a:stretch>
            <a:fillRect/>
          </a:stretch>
        </p:blipFill>
        <p:spPr>
          <a:xfrm>
            <a:off x="1677562" y="2341484"/>
            <a:ext cx="812800" cy="812800"/>
          </a:xfrm>
          <a:prstGeom prst="rect">
            <a:avLst/>
          </a:prstGeom>
        </p:spPr>
      </p:pic>
      <p:pic>
        <p:nvPicPr>
          <p:cNvPr id="3" name="toru_origin_tooru_dur_2.wav">
            <a:hlinkClick r:id="" action="ppaction://media"/>
            <a:extLst>
              <a:ext uri="{FF2B5EF4-FFF2-40B4-BE49-F238E27FC236}">
                <a16:creationId xmlns:a16="http://schemas.microsoft.com/office/drawing/2014/main" id="{2E29B042-13C2-46D7-6048-EDAE7E39F31E}"/>
              </a:ext>
            </a:extLst>
          </p:cNvPr>
          <p:cNvPicPr>
            <a:picLocks noChangeAspect="1"/>
          </p:cNvPicPr>
          <p:nvPr>
            <a:audioFile r:link="rId4"/>
            <p:extLst>
              <p:ext uri="{DAA4B4D4-6D71-4841-9C94-3DE7FCFB9230}">
                <p14:media xmlns:p14="http://schemas.microsoft.com/office/powerpoint/2010/main" r:embed="rId3"/>
              </p:ext>
            </p:extLst>
          </p:nvPr>
        </p:nvPicPr>
        <p:blipFill>
          <a:blip r:embed="rId31"/>
          <a:stretch>
            <a:fillRect/>
          </a:stretch>
        </p:blipFill>
        <p:spPr>
          <a:xfrm>
            <a:off x="3417712" y="2297081"/>
            <a:ext cx="812800" cy="812800"/>
          </a:xfrm>
          <a:prstGeom prst="rect">
            <a:avLst/>
          </a:prstGeom>
        </p:spPr>
      </p:pic>
      <p:pic>
        <p:nvPicPr>
          <p:cNvPr id="6" name="toru_origin_tooru_dur_3.wav">
            <a:hlinkClick r:id="" action="ppaction://media"/>
            <a:extLst>
              <a:ext uri="{FF2B5EF4-FFF2-40B4-BE49-F238E27FC236}">
                <a16:creationId xmlns:a16="http://schemas.microsoft.com/office/drawing/2014/main" id="{2A455145-C6BE-BE20-38FB-9E4E1089CCD6}"/>
              </a:ext>
            </a:extLst>
          </p:cNvPr>
          <p:cNvPicPr>
            <a:picLocks noChangeAspect="1"/>
          </p:cNvPicPr>
          <p:nvPr>
            <a:audioFile r:link="rId6"/>
            <p:extLst>
              <p:ext uri="{DAA4B4D4-6D71-4841-9C94-3DE7FCFB9230}">
                <p14:media xmlns:p14="http://schemas.microsoft.com/office/powerpoint/2010/main" r:embed="rId5"/>
              </p:ext>
            </p:extLst>
          </p:nvPr>
        </p:nvPicPr>
        <p:blipFill>
          <a:blip r:embed="rId31"/>
          <a:stretch>
            <a:fillRect/>
          </a:stretch>
        </p:blipFill>
        <p:spPr>
          <a:xfrm>
            <a:off x="5157862" y="2272734"/>
            <a:ext cx="812800" cy="812800"/>
          </a:xfrm>
          <a:prstGeom prst="rect">
            <a:avLst/>
          </a:prstGeom>
        </p:spPr>
      </p:pic>
      <p:pic>
        <p:nvPicPr>
          <p:cNvPr id="7" name="toru_origin_tooru_dur_4.wav">
            <a:hlinkClick r:id="" action="ppaction://media"/>
            <a:extLst>
              <a:ext uri="{FF2B5EF4-FFF2-40B4-BE49-F238E27FC236}">
                <a16:creationId xmlns:a16="http://schemas.microsoft.com/office/drawing/2014/main" id="{68A6408D-788F-D0C2-E3E1-49303B4A6F2C}"/>
              </a:ext>
            </a:extLst>
          </p:cNvPr>
          <p:cNvPicPr>
            <a:picLocks noChangeAspect="1"/>
          </p:cNvPicPr>
          <p:nvPr>
            <a:audioFile r:link="rId8"/>
            <p:extLst>
              <p:ext uri="{DAA4B4D4-6D71-4841-9C94-3DE7FCFB9230}">
                <p14:media xmlns:p14="http://schemas.microsoft.com/office/powerpoint/2010/main" r:embed="rId7"/>
              </p:ext>
            </p:extLst>
          </p:nvPr>
        </p:nvPicPr>
        <p:blipFill>
          <a:blip r:embed="rId31"/>
          <a:stretch>
            <a:fillRect/>
          </a:stretch>
        </p:blipFill>
        <p:spPr>
          <a:xfrm>
            <a:off x="6433103" y="2272734"/>
            <a:ext cx="812800" cy="812800"/>
          </a:xfrm>
          <a:prstGeom prst="rect">
            <a:avLst/>
          </a:prstGeom>
        </p:spPr>
      </p:pic>
      <p:pic>
        <p:nvPicPr>
          <p:cNvPr id="45" name="toru_origin_tooru_dur_5.wav">
            <a:hlinkClick r:id="" action="ppaction://media"/>
            <a:extLst>
              <a:ext uri="{FF2B5EF4-FFF2-40B4-BE49-F238E27FC236}">
                <a16:creationId xmlns:a16="http://schemas.microsoft.com/office/drawing/2014/main" id="{A65DBDAE-80C2-69AD-2F34-8D51CBFEE05F}"/>
              </a:ext>
            </a:extLst>
          </p:cNvPr>
          <p:cNvPicPr>
            <a:picLocks noChangeAspect="1"/>
          </p:cNvPicPr>
          <p:nvPr>
            <a:audioFile r:link="rId10"/>
            <p:extLst>
              <p:ext uri="{DAA4B4D4-6D71-4841-9C94-3DE7FCFB9230}">
                <p14:media xmlns:p14="http://schemas.microsoft.com/office/powerpoint/2010/main" r:embed="rId9"/>
              </p:ext>
            </p:extLst>
          </p:nvPr>
        </p:nvPicPr>
        <p:blipFill>
          <a:blip r:embed="rId31"/>
          <a:stretch>
            <a:fillRect/>
          </a:stretch>
        </p:blipFill>
        <p:spPr>
          <a:xfrm>
            <a:off x="7588127" y="2341484"/>
            <a:ext cx="812800" cy="812800"/>
          </a:xfrm>
          <a:prstGeom prst="rect">
            <a:avLst/>
          </a:prstGeom>
        </p:spPr>
      </p:pic>
      <p:pic>
        <p:nvPicPr>
          <p:cNvPr id="46" name="toru_origin_tooru_dur_6.wav">
            <a:hlinkClick r:id="" action="ppaction://media"/>
            <a:extLst>
              <a:ext uri="{FF2B5EF4-FFF2-40B4-BE49-F238E27FC236}">
                <a16:creationId xmlns:a16="http://schemas.microsoft.com/office/drawing/2014/main" id="{13F7425D-56A5-1AAD-29B1-48BF6CA68C4E}"/>
              </a:ext>
            </a:extLst>
          </p:cNvPr>
          <p:cNvPicPr>
            <a:picLocks noChangeAspect="1"/>
          </p:cNvPicPr>
          <p:nvPr>
            <a:audioFile r:link="rId12"/>
            <p:extLst>
              <p:ext uri="{DAA4B4D4-6D71-4841-9C94-3DE7FCFB9230}">
                <p14:media xmlns:p14="http://schemas.microsoft.com/office/powerpoint/2010/main" r:embed="rId11"/>
              </p:ext>
            </p:extLst>
          </p:nvPr>
        </p:nvPicPr>
        <p:blipFill>
          <a:blip r:embed="rId31"/>
          <a:stretch>
            <a:fillRect/>
          </a:stretch>
        </p:blipFill>
        <p:spPr>
          <a:xfrm>
            <a:off x="8829421" y="2272734"/>
            <a:ext cx="812800" cy="812800"/>
          </a:xfrm>
          <a:prstGeom prst="rect">
            <a:avLst/>
          </a:prstGeom>
        </p:spPr>
      </p:pic>
      <p:pic>
        <p:nvPicPr>
          <p:cNvPr id="48" name="toru_origin_tooru_dur_7.wav">
            <a:hlinkClick r:id="" action="ppaction://media"/>
            <a:extLst>
              <a:ext uri="{FF2B5EF4-FFF2-40B4-BE49-F238E27FC236}">
                <a16:creationId xmlns:a16="http://schemas.microsoft.com/office/drawing/2014/main" id="{DAB4CCA9-5E8A-6831-119D-80722F0BBA24}"/>
              </a:ext>
            </a:extLst>
          </p:cNvPr>
          <p:cNvPicPr>
            <a:picLocks noChangeAspect="1"/>
          </p:cNvPicPr>
          <p:nvPr>
            <a:audioFile r:link="rId14"/>
            <p:extLst>
              <p:ext uri="{DAA4B4D4-6D71-4841-9C94-3DE7FCFB9230}">
                <p14:media xmlns:p14="http://schemas.microsoft.com/office/powerpoint/2010/main" r:embed="rId13"/>
              </p:ext>
            </p:extLst>
          </p:nvPr>
        </p:nvPicPr>
        <p:blipFill>
          <a:blip r:embed="rId31"/>
          <a:stretch>
            <a:fillRect/>
          </a:stretch>
        </p:blipFill>
        <p:spPr>
          <a:xfrm>
            <a:off x="10778228" y="2128244"/>
            <a:ext cx="812800" cy="812800"/>
          </a:xfrm>
          <a:prstGeom prst="rect">
            <a:avLst/>
          </a:prstGeom>
        </p:spPr>
      </p:pic>
      <p:pic>
        <p:nvPicPr>
          <p:cNvPr id="49" name="tooru_origin_toru_dur_7.wav">
            <a:hlinkClick r:id="" action="ppaction://media"/>
            <a:extLst>
              <a:ext uri="{FF2B5EF4-FFF2-40B4-BE49-F238E27FC236}">
                <a16:creationId xmlns:a16="http://schemas.microsoft.com/office/drawing/2014/main" id="{BD4988CB-5CA9-A2C7-8F61-C8D375C1B8FE}"/>
              </a:ext>
            </a:extLst>
          </p:cNvPr>
          <p:cNvPicPr>
            <a:picLocks noChangeAspect="1"/>
          </p:cNvPicPr>
          <p:nvPr>
            <a:audioFile r:link="rId16"/>
            <p:extLst>
              <p:ext uri="{DAA4B4D4-6D71-4841-9C94-3DE7FCFB9230}">
                <p14:media xmlns:p14="http://schemas.microsoft.com/office/powerpoint/2010/main" r:embed="rId15"/>
              </p:ext>
            </p:extLst>
          </p:nvPr>
        </p:nvPicPr>
        <p:blipFill>
          <a:blip r:embed="rId31"/>
          <a:stretch>
            <a:fillRect/>
          </a:stretch>
        </p:blipFill>
        <p:spPr>
          <a:xfrm>
            <a:off x="10268527" y="5367616"/>
            <a:ext cx="812800" cy="812800"/>
          </a:xfrm>
          <a:prstGeom prst="rect">
            <a:avLst/>
          </a:prstGeom>
        </p:spPr>
      </p:pic>
      <p:pic>
        <p:nvPicPr>
          <p:cNvPr id="50" name="tooru_origin_toru_dur_6.wav">
            <a:hlinkClick r:id="" action="ppaction://media"/>
            <a:extLst>
              <a:ext uri="{FF2B5EF4-FFF2-40B4-BE49-F238E27FC236}">
                <a16:creationId xmlns:a16="http://schemas.microsoft.com/office/drawing/2014/main" id="{BF1DB5C6-2A11-AAAD-D410-C6FF0725DD3B}"/>
              </a:ext>
            </a:extLst>
          </p:cNvPr>
          <p:cNvPicPr>
            <a:picLocks noChangeAspect="1"/>
          </p:cNvPicPr>
          <p:nvPr>
            <a:audioFile r:link="rId18"/>
            <p:extLst>
              <p:ext uri="{DAA4B4D4-6D71-4841-9C94-3DE7FCFB9230}">
                <p14:media xmlns:p14="http://schemas.microsoft.com/office/powerpoint/2010/main" r:embed="rId17"/>
              </p:ext>
            </p:extLst>
          </p:nvPr>
        </p:nvPicPr>
        <p:blipFill>
          <a:blip r:embed="rId31"/>
          <a:stretch>
            <a:fillRect/>
          </a:stretch>
        </p:blipFill>
        <p:spPr>
          <a:xfrm>
            <a:off x="8827829" y="5236406"/>
            <a:ext cx="812800" cy="812800"/>
          </a:xfrm>
          <a:prstGeom prst="rect">
            <a:avLst/>
          </a:prstGeom>
        </p:spPr>
      </p:pic>
      <p:pic>
        <p:nvPicPr>
          <p:cNvPr id="51" name="tooru_origin_toru_dur_5.wav">
            <a:hlinkClick r:id="" action="ppaction://media"/>
            <a:extLst>
              <a:ext uri="{FF2B5EF4-FFF2-40B4-BE49-F238E27FC236}">
                <a16:creationId xmlns:a16="http://schemas.microsoft.com/office/drawing/2014/main" id="{9D197B29-E18C-1C24-2E9D-C222DB8C51B8}"/>
              </a:ext>
            </a:extLst>
          </p:cNvPr>
          <p:cNvPicPr>
            <a:picLocks noChangeAspect="1"/>
          </p:cNvPicPr>
          <p:nvPr>
            <a:audioFile r:link="rId20"/>
            <p:extLst>
              <p:ext uri="{DAA4B4D4-6D71-4841-9C94-3DE7FCFB9230}">
                <p14:media xmlns:p14="http://schemas.microsoft.com/office/powerpoint/2010/main" r:embed="rId19"/>
              </p:ext>
            </p:extLst>
          </p:nvPr>
        </p:nvPicPr>
        <p:blipFill>
          <a:blip r:embed="rId31"/>
          <a:stretch>
            <a:fillRect/>
          </a:stretch>
        </p:blipFill>
        <p:spPr>
          <a:xfrm>
            <a:off x="7603685" y="5228520"/>
            <a:ext cx="812800" cy="812800"/>
          </a:xfrm>
          <a:prstGeom prst="rect">
            <a:avLst/>
          </a:prstGeom>
        </p:spPr>
      </p:pic>
      <p:pic>
        <p:nvPicPr>
          <p:cNvPr id="52" name="tooru_origin_toru_dur_4.wav">
            <a:hlinkClick r:id="" action="ppaction://media"/>
            <a:extLst>
              <a:ext uri="{FF2B5EF4-FFF2-40B4-BE49-F238E27FC236}">
                <a16:creationId xmlns:a16="http://schemas.microsoft.com/office/drawing/2014/main" id="{AF3DDAA9-2B84-6E76-6C6E-B769249A99E4}"/>
              </a:ext>
            </a:extLst>
          </p:cNvPr>
          <p:cNvPicPr>
            <a:picLocks noChangeAspect="1"/>
          </p:cNvPicPr>
          <p:nvPr>
            <a:audioFile r:link="rId22"/>
            <p:extLst>
              <p:ext uri="{DAA4B4D4-6D71-4841-9C94-3DE7FCFB9230}">
                <p14:media xmlns:p14="http://schemas.microsoft.com/office/powerpoint/2010/main" r:embed="rId21"/>
              </p:ext>
            </p:extLst>
          </p:nvPr>
        </p:nvPicPr>
        <p:blipFill>
          <a:blip r:embed="rId31"/>
          <a:stretch>
            <a:fillRect/>
          </a:stretch>
        </p:blipFill>
        <p:spPr>
          <a:xfrm>
            <a:off x="6379541" y="5228520"/>
            <a:ext cx="812800" cy="812800"/>
          </a:xfrm>
          <a:prstGeom prst="rect">
            <a:avLst/>
          </a:prstGeom>
        </p:spPr>
      </p:pic>
      <p:pic>
        <p:nvPicPr>
          <p:cNvPr id="53" name="tooru_origin_toru_dur_3.wav">
            <a:hlinkClick r:id="" action="ppaction://media"/>
            <a:extLst>
              <a:ext uri="{FF2B5EF4-FFF2-40B4-BE49-F238E27FC236}">
                <a16:creationId xmlns:a16="http://schemas.microsoft.com/office/drawing/2014/main" id="{8006CBCA-4102-1892-7258-44FA488B5353}"/>
              </a:ext>
            </a:extLst>
          </p:cNvPr>
          <p:cNvPicPr>
            <a:picLocks noChangeAspect="1"/>
          </p:cNvPicPr>
          <p:nvPr>
            <a:audioFile r:link="rId24"/>
            <p:extLst>
              <p:ext uri="{DAA4B4D4-6D71-4841-9C94-3DE7FCFB9230}">
                <p14:media xmlns:p14="http://schemas.microsoft.com/office/powerpoint/2010/main" r:embed="rId23"/>
              </p:ext>
            </p:extLst>
          </p:nvPr>
        </p:nvPicPr>
        <p:blipFill>
          <a:blip r:embed="rId31"/>
          <a:stretch>
            <a:fillRect/>
          </a:stretch>
        </p:blipFill>
        <p:spPr>
          <a:xfrm>
            <a:off x="4848786" y="5219964"/>
            <a:ext cx="812800" cy="812800"/>
          </a:xfrm>
          <a:prstGeom prst="rect">
            <a:avLst/>
          </a:prstGeom>
        </p:spPr>
      </p:pic>
      <p:pic>
        <p:nvPicPr>
          <p:cNvPr id="54" name="tooru_origin_toru_dur_2.wav">
            <a:hlinkClick r:id="" action="ppaction://media"/>
            <a:extLst>
              <a:ext uri="{FF2B5EF4-FFF2-40B4-BE49-F238E27FC236}">
                <a16:creationId xmlns:a16="http://schemas.microsoft.com/office/drawing/2014/main" id="{5E2A800E-B9BF-09D9-F7F5-6401F17E5CD6}"/>
              </a:ext>
            </a:extLst>
          </p:cNvPr>
          <p:cNvPicPr>
            <a:picLocks noChangeAspect="1"/>
          </p:cNvPicPr>
          <p:nvPr>
            <a:audioFile r:link="rId26"/>
            <p:extLst>
              <p:ext uri="{DAA4B4D4-6D71-4841-9C94-3DE7FCFB9230}">
                <p14:media xmlns:p14="http://schemas.microsoft.com/office/powerpoint/2010/main" r:embed="rId25"/>
              </p:ext>
            </p:extLst>
          </p:nvPr>
        </p:nvPicPr>
        <p:blipFill>
          <a:blip r:embed="rId31"/>
          <a:stretch>
            <a:fillRect/>
          </a:stretch>
        </p:blipFill>
        <p:spPr>
          <a:xfrm>
            <a:off x="3420106" y="5216562"/>
            <a:ext cx="812800" cy="812800"/>
          </a:xfrm>
          <a:prstGeom prst="rect">
            <a:avLst/>
          </a:prstGeom>
        </p:spPr>
      </p:pic>
      <p:pic>
        <p:nvPicPr>
          <p:cNvPr id="55" name="tooru_origin_toru_dur_1.wav">
            <a:hlinkClick r:id="" action="ppaction://media"/>
            <a:extLst>
              <a:ext uri="{FF2B5EF4-FFF2-40B4-BE49-F238E27FC236}">
                <a16:creationId xmlns:a16="http://schemas.microsoft.com/office/drawing/2014/main" id="{A715FDBD-BC4F-B606-5BB5-AAF24EE718DB}"/>
              </a:ext>
            </a:extLst>
          </p:cNvPr>
          <p:cNvPicPr>
            <a:picLocks noChangeAspect="1"/>
          </p:cNvPicPr>
          <p:nvPr>
            <a:audioFile r:link="rId28"/>
            <p:extLst>
              <p:ext uri="{DAA4B4D4-6D71-4841-9C94-3DE7FCFB9230}">
                <p14:media xmlns:p14="http://schemas.microsoft.com/office/powerpoint/2010/main" r:embed="rId27"/>
              </p:ext>
            </p:extLst>
          </p:nvPr>
        </p:nvPicPr>
        <p:blipFill>
          <a:blip r:embed="rId31"/>
          <a:stretch>
            <a:fillRect/>
          </a:stretch>
        </p:blipFill>
        <p:spPr>
          <a:xfrm>
            <a:off x="1381384" y="4977631"/>
            <a:ext cx="812800" cy="812800"/>
          </a:xfrm>
          <a:prstGeom prst="rect">
            <a:avLst/>
          </a:prstGeom>
        </p:spPr>
      </p:pic>
    </p:spTree>
    <p:extLst>
      <p:ext uri="{BB962C8B-B14F-4D97-AF65-F5344CB8AC3E}">
        <p14:creationId xmlns:p14="http://schemas.microsoft.com/office/powerpoint/2010/main" val="129401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337"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374" fill="hold"/>
                                        <p:tgtEl>
                                          <p:spTgt spid="3"/>
                                        </p:tgtEl>
                                      </p:cBhvr>
                                    </p:cmd>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412"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p:cTn id="28" dur="449" fill="hold"/>
                                        <p:tgtEl>
                                          <p:spTgt spid="7"/>
                                        </p:tgtEl>
                                      </p:cBhvr>
                                    </p:cmd>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mediacall" presetSubtype="0" fill="hold" nodeType="withEffect">
                                  <p:stCondLst>
                                    <p:cond delay="0"/>
                                  </p:stCondLst>
                                  <p:childTnLst>
                                    <p:cmd type="call" cmd="playFrom(0.0)">
                                      <p:cBhvr>
                                        <p:cTn id="34" dur="487" fill="hold"/>
                                        <p:tgtEl>
                                          <p:spTgt spid="45"/>
                                        </p:tgtEl>
                                      </p:cBhvr>
                                    </p:cmd>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525" fill="hold"/>
                                        <p:tgtEl>
                                          <p:spTgt spid="46"/>
                                        </p:tgtEl>
                                      </p:cBhvr>
                                    </p:cmd>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mediacall" presetSubtype="0" fill="hold" nodeType="withEffect">
                                  <p:stCondLst>
                                    <p:cond delay="0"/>
                                  </p:stCondLst>
                                  <p:childTnLst>
                                    <p:cmd type="call" cmd="playFrom(0.0)">
                                      <p:cBhvr>
                                        <p:cTn id="46" dur="562" fill="hold"/>
                                        <p:tgtEl>
                                          <p:spTgt spid="48"/>
                                        </p:tgtEl>
                                      </p:cBhvr>
                                    </p:cmd>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mediacall" presetSubtype="0" fill="hold" nodeType="withEffect">
                                  <p:stCondLst>
                                    <p:cond delay="0"/>
                                  </p:stCondLst>
                                  <p:childTnLst>
                                    <p:cmd type="call" cmd="playFrom(0.0)">
                                      <p:cBhvr>
                                        <p:cTn id="54" dur="560" fill="hold"/>
                                        <p:tgtEl>
                                          <p:spTgt spid="49"/>
                                        </p:tgtEl>
                                      </p:cBhvr>
                                    </p:cmd>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mediacall" presetSubtype="0" fill="hold" nodeType="withEffect">
                                  <p:stCondLst>
                                    <p:cond delay="0"/>
                                  </p:stCondLst>
                                  <p:childTnLst>
                                    <p:cmd type="call" cmd="playFrom(0.0)">
                                      <p:cBhvr>
                                        <p:cTn id="60" dur="522" fill="hold"/>
                                        <p:tgtEl>
                                          <p:spTgt spid="50"/>
                                        </p:tgtEl>
                                      </p:cBhvr>
                                    </p:cmd>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mediacall" presetSubtype="0" fill="hold" nodeType="withEffect">
                                  <p:stCondLst>
                                    <p:cond delay="0"/>
                                  </p:stCondLst>
                                  <p:childTnLst>
                                    <p:cmd type="call" cmd="playFrom(0.0)">
                                      <p:cBhvr>
                                        <p:cTn id="66" dur="485" fill="hold"/>
                                        <p:tgtEl>
                                          <p:spTgt spid="51"/>
                                        </p:tgtEl>
                                      </p:cBhvr>
                                    </p:cmd>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mediacall" presetSubtype="0" fill="hold" nodeType="withEffect">
                                  <p:stCondLst>
                                    <p:cond delay="0"/>
                                  </p:stCondLst>
                                  <p:childTnLst>
                                    <p:cmd type="call" cmd="playFrom(0.0)">
                                      <p:cBhvr>
                                        <p:cTn id="72" dur="447" fill="hold"/>
                                        <p:tgtEl>
                                          <p:spTgt spid="52"/>
                                        </p:tgtEl>
                                      </p:cBhvr>
                                    </p:cmd>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mediacall" presetSubtype="0" fill="hold" nodeType="withEffect">
                                  <p:stCondLst>
                                    <p:cond delay="0"/>
                                  </p:stCondLst>
                                  <p:childTnLst>
                                    <p:cmd type="call" cmd="playFrom(0.0)">
                                      <p:cBhvr>
                                        <p:cTn id="78" dur="410" fill="hold"/>
                                        <p:tgtEl>
                                          <p:spTgt spid="53"/>
                                        </p:tgtEl>
                                      </p:cBhvr>
                                    </p:cmd>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mediacall" presetSubtype="0" fill="hold" nodeType="withEffect">
                                  <p:stCondLst>
                                    <p:cond delay="0"/>
                                  </p:stCondLst>
                                  <p:childTnLst>
                                    <p:cmd type="call" cmd="playFrom(0.0)">
                                      <p:cBhvr>
                                        <p:cTn id="84" dur="372" fill="hold"/>
                                        <p:tgtEl>
                                          <p:spTgt spid="54"/>
                                        </p:tgtEl>
                                      </p:cBhvr>
                                    </p:cmd>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mediacall" presetSubtype="0" fill="hold" nodeType="withEffect">
                                  <p:stCondLst>
                                    <p:cond delay="0"/>
                                  </p:stCondLst>
                                  <p:childTnLst>
                                    <p:cmd type="call" cmd="playFrom(0.0)">
                                      <p:cBhvr>
                                        <p:cTn id="90" dur="335"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1" fill="hold" display="0">
                  <p:stCondLst>
                    <p:cond delay="indefinite"/>
                  </p:stCondLst>
                  <p:endCondLst>
                    <p:cond evt="onStopAudio" delay="0">
                      <p:tgtEl>
                        <p:sldTgt/>
                      </p:tgtEl>
                    </p:cond>
                  </p:endCondLst>
                </p:cTn>
                <p:tgtEl>
                  <p:spTgt spid="2"/>
                </p:tgtEl>
              </p:cMediaNode>
            </p:audio>
            <p:audio>
              <p:cMediaNode vol="80000" showWhenStopped="0">
                <p:cTn id="92" fill="hold" display="0">
                  <p:stCondLst>
                    <p:cond delay="indefinite"/>
                  </p:stCondLst>
                  <p:endCondLst>
                    <p:cond evt="onStopAudio" delay="0">
                      <p:tgtEl>
                        <p:sldTgt/>
                      </p:tgtEl>
                    </p:cond>
                  </p:endCondLst>
                </p:cTn>
                <p:tgtEl>
                  <p:spTgt spid="3"/>
                </p:tgtEl>
              </p:cMediaNode>
            </p:audio>
            <p:audio>
              <p:cMediaNode vol="80000" showWhenStopped="0">
                <p:cTn id="93" fill="hold" display="0">
                  <p:stCondLst>
                    <p:cond delay="indefinite"/>
                  </p:stCondLst>
                  <p:endCondLst>
                    <p:cond evt="onStopAudio" delay="0">
                      <p:tgtEl>
                        <p:sldTgt/>
                      </p:tgtEl>
                    </p:cond>
                  </p:endCondLst>
                </p:cTn>
                <p:tgtEl>
                  <p:spTgt spid="6"/>
                </p:tgtEl>
              </p:cMediaNode>
            </p:audio>
            <p:audio>
              <p:cMediaNode vol="80000" showWhenStopped="0">
                <p:cTn id="94" fill="hold" display="0">
                  <p:stCondLst>
                    <p:cond delay="indefinite"/>
                  </p:stCondLst>
                  <p:endCondLst>
                    <p:cond evt="onStopAudio" delay="0">
                      <p:tgtEl>
                        <p:sldTgt/>
                      </p:tgtEl>
                    </p:cond>
                  </p:endCondLst>
                </p:cTn>
                <p:tgtEl>
                  <p:spTgt spid="7"/>
                </p:tgtEl>
              </p:cMediaNode>
            </p:audio>
            <p:audio>
              <p:cMediaNode vol="80000" showWhenStopped="0">
                <p:cTn id="95" fill="hold" display="0">
                  <p:stCondLst>
                    <p:cond delay="indefinite"/>
                  </p:stCondLst>
                  <p:endCondLst>
                    <p:cond evt="onStopAudio" delay="0">
                      <p:tgtEl>
                        <p:sldTgt/>
                      </p:tgtEl>
                    </p:cond>
                  </p:endCondLst>
                </p:cTn>
                <p:tgtEl>
                  <p:spTgt spid="45"/>
                </p:tgtEl>
              </p:cMediaNode>
            </p:audio>
            <p:audio>
              <p:cMediaNode vol="80000" showWhenStopped="0">
                <p:cTn id="96" fill="hold" display="0">
                  <p:stCondLst>
                    <p:cond delay="indefinite"/>
                  </p:stCondLst>
                  <p:endCondLst>
                    <p:cond evt="onStopAudio" delay="0">
                      <p:tgtEl>
                        <p:sldTgt/>
                      </p:tgtEl>
                    </p:cond>
                  </p:endCondLst>
                </p:cTn>
                <p:tgtEl>
                  <p:spTgt spid="46"/>
                </p:tgtEl>
              </p:cMediaNode>
            </p:audio>
            <p:audio>
              <p:cMediaNode vol="80000" showWhenStopped="0">
                <p:cTn id="97" fill="hold" display="0">
                  <p:stCondLst>
                    <p:cond delay="indefinite"/>
                  </p:stCondLst>
                  <p:endCondLst>
                    <p:cond evt="onStopAudio" delay="0">
                      <p:tgtEl>
                        <p:sldTgt/>
                      </p:tgtEl>
                    </p:cond>
                  </p:endCondLst>
                </p:cTn>
                <p:tgtEl>
                  <p:spTgt spid="48"/>
                </p:tgtEl>
              </p:cMediaNode>
            </p:audio>
            <p:audio>
              <p:cMediaNode vol="80000" showWhenStopped="0">
                <p:cTn id="98" fill="hold" display="0">
                  <p:stCondLst>
                    <p:cond delay="indefinite"/>
                  </p:stCondLst>
                  <p:endCondLst>
                    <p:cond evt="onStopAudio" delay="0">
                      <p:tgtEl>
                        <p:sldTgt/>
                      </p:tgtEl>
                    </p:cond>
                  </p:endCondLst>
                </p:cTn>
                <p:tgtEl>
                  <p:spTgt spid="49"/>
                </p:tgtEl>
              </p:cMediaNode>
            </p:audio>
            <p:audio>
              <p:cMediaNode vol="80000" showWhenStopped="0">
                <p:cTn id="99" fill="hold" display="0">
                  <p:stCondLst>
                    <p:cond delay="indefinite"/>
                  </p:stCondLst>
                  <p:endCondLst>
                    <p:cond evt="onStopAudio" delay="0">
                      <p:tgtEl>
                        <p:sldTgt/>
                      </p:tgtEl>
                    </p:cond>
                  </p:endCondLst>
                </p:cTn>
                <p:tgtEl>
                  <p:spTgt spid="50"/>
                </p:tgtEl>
              </p:cMediaNode>
            </p:audio>
            <p:audio>
              <p:cMediaNode vol="80000" showWhenStopped="0">
                <p:cTn id="100" fill="hold" display="0">
                  <p:stCondLst>
                    <p:cond delay="indefinite"/>
                  </p:stCondLst>
                  <p:endCondLst>
                    <p:cond evt="onStopAudio" delay="0">
                      <p:tgtEl>
                        <p:sldTgt/>
                      </p:tgtEl>
                    </p:cond>
                  </p:endCondLst>
                </p:cTn>
                <p:tgtEl>
                  <p:spTgt spid="51"/>
                </p:tgtEl>
              </p:cMediaNode>
            </p:audio>
            <p:audio>
              <p:cMediaNode vol="80000" showWhenStopped="0">
                <p:cTn id="101" fill="hold" display="0">
                  <p:stCondLst>
                    <p:cond delay="indefinite"/>
                  </p:stCondLst>
                  <p:endCondLst>
                    <p:cond evt="onStopAudio" delay="0">
                      <p:tgtEl>
                        <p:sldTgt/>
                      </p:tgtEl>
                    </p:cond>
                  </p:endCondLst>
                </p:cTn>
                <p:tgtEl>
                  <p:spTgt spid="52"/>
                </p:tgtEl>
              </p:cMediaNode>
            </p:audio>
            <p:audio>
              <p:cMediaNode vol="80000" showWhenStopped="0">
                <p:cTn id="102" fill="hold" display="0">
                  <p:stCondLst>
                    <p:cond delay="indefinite"/>
                  </p:stCondLst>
                  <p:endCondLst>
                    <p:cond evt="onStopAudio" delay="0">
                      <p:tgtEl>
                        <p:sldTgt/>
                      </p:tgtEl>
                    </p:cond>
                  </p:endCondLst>
                </p:cTn>
                <p:tgtEl>
                  <p:spTgt spid="53"/>
                </p:tgtEl>
              </p:cMediaNode>
            </p:audio>
            <p:audio>
              <p:cMediaNode vol="80000" showWhenStopped="0">
                <p:cTn id="103" fill="hold" display="0">
                  <p:stCondLst>
                    <p:cond delay="indefinite"/>
                  </p:stCondLst>
                  <p:endCondLst>
                    <p:cond evt="onStopAudio" delay="0">
                      <p:tgtEl>
                        <p:sldTgt/>
                      </p:tgtEl>
                    </p:cond>
                  </p:endCondLst>
                </p:cTn>
                <p:tgtEl>
                  <p:spTgt spid="54"/>
                </p:tgtEl>
              </p:cMediaNode>
            </p:audio>
            <p:audio>
              <p:cMediaNode vol="80000" showWhenStopped="0">
                <p:cTn id="104" fill="hold" display="0">
                  <p:stCondLst>
                    <p:cond delay="indefinite"/>
                  </p:stCondLst>
                  <p:endCondLst>
                    <p:cond evt="onStopAudio" delay="0">
                      <p:tgtEl>
                        <p:sldTgt/>
                      </p:tgtEl>
                    </p:cond>
                  </p:endCondLst>
                </p:cTn>
                <p:tgtEl>
                  <p:spTgt spid="55"/>
                </p:tgtEl>
              </p:cMediaNode>
            </p:audio>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44" grpId="0"/>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A2CF4-2F8E-D471-8AAB-4BE1B4D59FE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0E2972E1-186F-887D-BA43-C40A47A3E1B6}"/>
              </a:ext>
            </a:extLst>
          </p:cNvPr>
          <p:cNvSpPr txBox="1"/>
          <p:nvPr/>
        </p:nvSpPr>
        <p:spPr>
          <a:xfrm>
            <a:off x="838199" y="1499798"/>
            <a:ext cx="10834991" cy="461665"/>
          </a:xfrm>
          <a:prstGeom prst="rect">
            <a:avLst/>
          </a:prstGeom>
          <a:noFill/>
        </p:spPr>
        <p:txBody>
          <a:bodyPr wrap="square" rtlCol="0">
            <a:spAutoFit/>
          </a:bodyPr>
          <a:lstStyle/>
          <a:p>
            <a:r>
              <a:rPr lang="en-US" sz="2400" dirty="0"/>
              <a:t>Process, visualized</a:t>
            </a:r>
          </a:p>
        </p:txBody>
      </p:sp>
      <p:graphicFrame>
        <p:nvGraphicFramePr>
          <p:cNvPr id="3" name="Content Placeholder 3">
            <a:extLst>
              <a:ext uri="{FF2B5EF4-FFF2-40B4-BE49-F238E27FC236}">
                <a16:creationId xmlns:a16="http://schemas.microsoft.com/office/drawing/2014/main" id="{AA938DF7-18D0-B9DD-DA74-FCDEF61EA34B}"/>
              </a:ext>
            </a:extLst>
          </p:cNvPr>
          <p:cNvGraphicFramePr>
            <a:graphicFrameLocks noGrp="1"/>
          </p:cNvGraphicFramePr>
          <p:nvPr>
            <p:ph idx="1"/>
            <p:extLst>
              <p:ext uri="{D42A27DB-BD31-4B8C-83A1-F6EECF244321}">
                <p14:modId xmlns:p14="http://schemas.microsoft.com/office/powerpoint/2010/main" val="858439329"/>
              </p:ext>
            </p:extLst>
          </p:nvPr>
        </p:nvGraphicFramePr>
        <p:xfrm>
          <a:off x="1440873" y="3056774"/>
          <a:ext cx="9157853" cy="2821753"/>
        </p:xfrm>
        <a:graphic>
          <a:graphicData uri="http://schemas.openxmlformats.org/drawingml/2006/table">
            <a:tbl>
              <a:tblPr firstRow="1" bandRow="1">
                <a:noFill/>
                <a:tableStyleId>{5940675A-B579-460E-94D1-54222C63F5DA}</a:tableStyleId>
              </a:tblPr>
              <a:tblGrid>
                <a:gridCol w="1463455">
                  <a:extLst>
                    <a:ext uri="{9D8B030D-6E8A-4147-A177-3AD203B41FA5}">
                      <a16:colId xmlns:a16="http://schemas.microsoft.com/office/drawing/2014/main" val="2588513055"/>
                    </a:ext>
                  </a:extLst>
                </a:gridCol>
                <a:gridCol w="1298021">
                  <a:extLst>
                    <a:ext uri="{9D8B030D-6E8A-4147-A177-3AD203B41FA5}">
                      <a16:colId xmlns:a16="http://schemas.microsoft.com/office/drawing/2014/main" val="859539861"/>
                    </a:ext>
                  </a:extLst>
                </a:gridCol>
                <a:gridCol w="1074550">
                  <a:extLst>
                    <a:ext uri="{9D8B030D-6E8A-4147-A177-3AD203B41FA5}">
                      <a16:colId xmlns:a16="http://schemas.microsoft.com/office/drawing/2014/main" val="3254831788"/>
                    </a:ext>
                  </a:extLst>
                </a:gridCol>
                <a:gridCol w="1108678">
                  <a:extLst>
                    <a:ext uri="{9D8B030D-6E8A-4147-A177-3AD203B41FA5}">
                      <a16:colId xmlns:a16="http://schemas.microsoft.com/office/drawing/2014/main" val="2934990127"/>
                    </a:ext>
                  </a:extLst>
                </a:gridCol>
                <a:gridCol w="931289">
                  <a:extLst>
                    <a:ext uri="{9D8B030D-6E8A-4147-A177-3AD203B41FA5}">
                      <a16:colId xmlns:a16="http://schemas.microsoft.com/office/drawing/2014/main" val="1860578220"/>
                    </a:ext>
                  </a:extLst>
                </a:gridCol>
                <a:gridCol w="710020">
                  <a:extLst>
                    <a:ext uri="{9D8B030D-6E8A-4147-A177-3AD203B41FA5}">
                      <a16:colId xmlns:a16="http://schemas.microsoft.com/office/drawing/2014/main" val="3800231261"/>
                    </a:ext>
                  </a:extLst>
                </a:gridCol>
                <a:gridCol w="842130">
                  <a:extLst>
                    <a:ext uri="{9D8B030D-6E8A-4147-A177-3AD203B41FA5}">
                      <a16:colId xmlns:a16="http://schemas.microsoft.com/office/drawing/2014/main" val="3035075228"/>
                    </a:ext>
                  </a:extLst>
                </a:gridCol>
                <a:gridCol w="1729710">
                  <a:extLst>
                    <a:ext uri="{9D8B030D-6E8A-4147-A177-3AD203B41FA5}">
                      <a16:colId xmlns:a16="http://schemas.microsoft.com/office/drawing/2014/main" val="2504250084"/>
                    </a:ext>
                  </a:extLst>
                </a:gridCol>
              </a:tblGrid>
              <a:tr h="385753">
                <a:tc>
                  <a:txBody>
                    <a:bodyPr/>
                    <a:lstStyle/>
                    <a:p>
                      <a:endParaRPr lang="en-US" dirty="0"/>
                    </a:p>
                  </a:txBody>
                  <a:tcPr>
                    <a:noFill/>
                  </a:tcPr>
                </a:tc>
                <a:tc>
                  <a:txBody>
                    <a:bodyPr/>
                    <a:lstStyle/>
                    <a:p>
                      <a:r>
                        <a:rPr lang="en-US" dirty="0"/>
                        <a:t>1 (104 ms )  </a:t>
                      </a:r>
                    </a:p>
                  </a:txBody>
                  <a:tcPr>
                    <a:noFill/>
                  </a:tcPr>
                </a:tc>
                <a:tc>
                  <a:txBody>
                    <a:bodyPr/>
                    <a:lstStyle/>
                    <a:p>
                      <a:r>
                        <a:rPr lang="en-US" dirty="0"/>
                        <a:t>2</a:t>
                      </a:r>
                    </a:p>
                  </a:txBody>
                  <a:tcPr>
                    <a:noFill/>
                  </a:tcPr>
                </a:tc>
                <a:tc>
                  <a:txBody>
                    <a:bodyPr/>
                    <a:lstStyle/>
                    <a:p>
                      <a:r>
                        <a:rPr lang="en-US" dirty="0"/>
                        <a:t>3</a:t>
                      </a:r>
                    </a:p>
                  </a:txBody>
                  <a:tcPr>
                    <a:noFill/>
                  </a:tcPr>
                </a:tc>
                <a:tc>
                  <a:txBody>
                    <a:bodyPr/>
                    <a:lstStyle/>
                    <a:p>
                      <a:r>
                        <a:rPr lang="en-US" dirty="0"/>
                        <a:t>4</a:t>
                      </a:r>
                    </a:p>
                  </a:txBody>
                  <a:tcPr>
                    <a:noFill/>
                  </a:tcPr>
                </a:tc>
                <a:tc>
                  <a:txBody>
                    <a:bodyPr/>
                    <a:lstStyle/>
                    <a:p>
                      <a:r>
                        <a:rPr lang="en-US" dirty="0"/>
                        <a:t>5</a:t>
                      </a:r>
                    </a:p>
                  </a:txBody>
                  <a:tcPr>
                    <a:noFill/>
                  </a:tcPr>
                </a:tc>
                <a:tc>
                  <a:txBody>
                    <a:bodyPr/>
                    <a:lstStyle/>
                    <a:p>
                      <a:r>
                        <a:rPr lang="en-US" dirty="0"/>
                        <a:t>6</a:t>
                      </a:r>
                    </a:p>
                  </a:txBody>
                  <a:tcPr>
                    <a:noFill/>
                  </a:tcPr>
                </a:tc>
                <a:tc>
                  <a:txBody>
                    <a:bodyPr/>
                    <a:lstStyle/>
                    <a:p>
                      <a:r>
                        <a:rPr lang="en-US" dirty="0"/>
                        <a:t>7 (329 ms )</a:t>
                      </a:r>
                    </a:p>
                  </a:txBody>
                  <a:tcPr>
                    <a:noFill/>
                  </a:tcPr>
                </a:tc>
                <a:extLst>
                  <a:ext uri="{0D108BD9-81ED-4DB2-BD59-A6C34878D82A}">
                    <a16:rowId xmlns:a16="http://schemas.microsoft.com/office/drawing/2014/main" val="1678979852"/>
                  </a:ext>
                </a:extLst>
              </a:tr>
              <a:tr h="665820">
                <a:tc>
                  <a:txBody>
                    <a:bodyPr/>
                    <a:lstStyle/>
                    <a:p>
                      <a:r>
                        <a:rPr lang="en-US" dirty="0"/>
                        <a:t>1 (toru-like - HL)</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toru-origin</a:t>
                      </a:r>
                    </a:p>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extLst>
                  <a:ext uri="{0D108BD9-81ED-4DB2-BD59-A6C34878D82A}">
                    <a16:rowId xmlns:a16="http://schemas.microsoft.com/office/drawing/2014/main" val="3683701808"/>
                  </a:ext>
                </a:extLst>
              </a:tr>
              <a:tr h="520611">
                <a:tc>
                  <a:txBody>
                    <a:bodyPr/>
                    <a:lstStyle/>
                    <a:p>
                      <a:r>
                        <a:rPr lang="en-US" dirty="0"/>
                        <a:t>2</a:t>
                      </a:r>
                    </a:p>
                  </a:txBody>
                  <a:tcPr>
                    <a:no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3393094928"/>
                  </a:ext>
                </a:extLst>
              </a:tr>
              <a:tr h="431908">
                <a:tc>
                  <a:txBody>
                    <a:bodyPr/>
                    <a:lstStyle/>
                    <a:p>
                      <a:r>
                        <a:rPr lang="en-US" dirty="0"/>
                        <a:t>3</a:t>
                      </a:r>
                    </a:p>
                  </a:txBody>
                  <a:tcPr>
                    <a:no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752665334"/>
                  </a:ext>
                </a:extLst>
              </a:tr>
              <a:tr h="431908">
                <a:tc>
                  <a:txBody>
                    <a:bodyPr/>
                    <a:lstStyle/>
                    <a:p>
                      <a:r>
                        <a:rPr lang="en-US" dirty="0"/>
                        <a:t>4</a:t>
                      </a:r>
                    </a:p>
                  </a:txBody>
                  <a:tcPr>
                    <a:no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963653645"/>
                  </a:ext>
                </a:extLst>
              </a:tr>
              <a:tr h="385753">
                <a:tc>
                  <a:txBody>
                    <a:bodyPr/>
                    <a:lstStyle/>
                    <a:p>
                      <a:r>
                        <a:rPr lang="en-US" dirty="0"/>
                        <a:t>5</a:t>
                      </a:r>
                    </a:p>
                  </a:txBody>
                  <a:tcPr>
                    <a:no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r>
                        <a:rPr lang="en-US" dirty="0">
                          <a:solidFill>
                            <a:schemeClr val="tx1"/>
                          </a:solidFill>
                        </a:rPr>
                        <a:t>tooru-origin</a:t>
                      </a:r>
                    </a:p>
                  </a:txBody>
                  <a:tcPr>
                    <a:solidFill>
                      <a:srgbClr val="FF0C0A"/>
                    </a:solidFill>
                  </a:tcPr>
                </a:tc>
                <a:extLst>
                  <a:ext uri="{0D108BD9-81ED-4DB2-BD59-A6C34878D82A}">
                    <a16:rowId xmlns:a16="http://schemas.microsoft.com/office/drawing/2014/main" val="2472771943"/>
                  </a:ext>
                </a:extLst>
              </a:tr>
            </a:tbl>
          </a:graphicData>
        </a:graphic>
      </p:graphicFrame>
      <p:cxnSp>
        <p:nvCxnSpPr>
          <p:cNvPr id="4" name="Straight Arrow Connector 3">
            <a:extLst>
              <a:ext uri="{FF2B5EF4-FFF2-40B4-BE49-F238E27FC236}">
                <a16:creationId xmlns:a16="http://schemas.microsoft.com/office/drawing/2014/main" id="{64B7D690-7C34-5A20-14B9-B6202FB41C01}"/>
              </a:ext>
            </a:extLst>
          </p:cNvPr>
          <p:cNvCxnSpPr/>
          <p:nvPr/>
        </p:nvCxnSpPr>
        <p:spPr>
          <a:xfrm>
            <a:off x="1517072" y="2765563"/>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54C17EB-F170-4597-AA22-1FFD6B5D7F97}"/>
              </a:ext>
            </a:extLst>
          </p:cNvPr>
          <p:cNvSpPr txBox="1"/>
          <p:nvPr/>
        </p:nvSpPr>
        <p:spPr>
          <a:xfrm>
            <a:off x="4208320" y="2260274"/>
            <a:ext cx="4880262" cy="369332"/>
          </a:xfrm>
          <a:prstGeom prst="rect">
            <a:avLst/>
          </a:prstGeom>
          <a:noFill/>
        </p:spPr>
        <p:txBody>
          <a:bodyPr wrap="square" rtlCol="0">
            <a:spAutoFit/>
          </a:bodyPr>
          <a:lstStyle/>
          <a:p>
            <a:r>
              <a:rPr lang="en-US" dirty="0"/>
              <a:t>Primary: Vowel duration</a:t>
            </a:r>
          </a:p>
        </p:txBody>
      </p:sp>
      <p:sp>
        <p:nvSpPr>
          <p:cNvPr id="9" name="Title 1">
            <a:extLst>
              <a:ext uri="{FF2B5EF4-FFF2-40B4-BE49-F238E27FC236}">
                <a16:creationId xmlns:a16="http://schemas.microsoft.com/office/drawing/2014/main" id="{96FD12AB-437A-1543-01CD-A41A9211974A}"/>
              </a:ext>
            </a:extLst>
          </p:cNvPr>
          <p:cNvSpPr>
            <a:spLocks noGrp="1"/>
          </p:cNvSpPr>
          <p:nvPr>
            <p:ph type="title"/>
          </p:nvPr>
        </p:nvSpPr>
        <p:spPr>
          <a:xfrm>
            <a:off x="838199" y="365125"/>
            <a:ext cx="11165717" cy="1325563"/>
          </a:xfrm>
        </p:spPr>
        <p:txBody>
          <a:bodyPr/>
          <a:lstStyle/>
          <a:p>
            <a:r>
              <a:rPr lang="en-US" dirty="0">
                <a:solidFill>
                  <a:srgbClr val="0000FF"/>
                </a:solidFill>
              </a:rPr>
              <a:t>toru [o] </a:t>
            </a:r>
            <a:r>
              <a:rPr lang="en-US" dirty="0"/>
              <a:t>as base word vs. </a:t>
            </a:r>
            <a:r>
              <a:rPr lang="en-US" dirty="0">
                <a:solidFill>
                  <a:srgbClr val="FF0C0A"/>
                </a:solidFill>
              </a:rPr>
              <a:t>tooru [oː]</a:t>
            </a:r>
            <a:r>
              <a:rPr lang="en-US" dirty="0"/>
              <a:t> as base word</a:t>
            </a:r>
          </a:p>
        </p:txBody>
      </p:sp>
      <p:cxnSp>
        <p:nvCxnSpPr>
          <p:cNvPr id="2" name="Straight Arrow Connector 1">
            <a:extLst>
              <a:ext uri="{FF2B5EF4-FFF2-40B4-BE49-F238E27FC236}">
                <a16:creationId xmlns:a16="http://schemas.microsoft.com/office/drawing/2014/main" id="{C02DE13A-BE8E-503A-D932-EC7188C3DA57}"/>
              </a:ext>
            </a:extLst>
          </p:cNvPr>
          <p:cNvCxnSpPr>
            <a:cxnSpLocks/>
          </p:cNvCxnSpPr>
          <p:nvPr/>
        </p:nvCxnSpPr>
        <p:spPr>
          <a:xfrm>
            <a:off x="1039091" y="2945844"/>
            <a:ext cx="0" cy="2874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D943FE-C8C1-D4B6-C9B3-F430319D50DF}"/>
              </a:ext>
            </a:extLst>
          </p:cNvPr>
          <p:cNvSpPr txBox="1"/>
          <p:nvPr/>
        </p:nvSpPr>
        <p:spPr>
          <a:xfrm rot="16200000">
            <a:off x="-696128" y="4022801"/>
            <a:ext cx="2699329" cy="369332"/>
          </a:xfrm>
          <a:prstGeom prst="rect">
            <a:avLst/>
          </a:prstGeom>
          <a:noFill/>
        </p:spPr>
        <p:txBody>
          <a:bodyPr wrap="none" rtlCol="0">
            <a:spAutoFit/>
          </a:bodyPr>
          <a:lstStyle/>
          <a:p>
            <a:r>
              <a:rPr lang="en-US" dirty="0"/>
              <a:t>Secondary: Pitch contour</a:t>
            </a:r>
          </a:p>
        </p:txBody>
      </p:sp>
      <p:sp>
        <p:nvSpPr>
          <p:cNvPr id="8" name="Down Arrow 7">
            <a:extLst>
              <a:ext uri="{FF2B5EF4-FFF2-40B4-BE49-F238E27FC236}">
                <a16:creationId xmlns:a16="http://schemas.microsoft.com/office/drawing/2014/main" id="{6BC4304D-69EE-11DE-7B5D-44A7312268BB}"/>
              </a:ext>
            </a:extLst>
          </p:cNvPr>
          <p:cNvSpPr/>
          <p:nvPr/>
        </p:nvSpPr>
        <p:spPr>
          <a:xfrm>
            <a:off x="3324501" y="3860875"/>
            <a:ext cx="408562" cy="1809344"/>
          </a:xfrm>
          <a:prstGeom prst="down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B0604AC7-C11B-92EE-256F-65D49C29ADEC}"/>
              </a:ext>
            </a:extLst>
          </p:cNvPr>
          <p:cNvSpPr/>
          <p:nvPr/>
        </p:nvSpPr>
        <p:spPr>
          <a:xfrm>
            <a:off x="4432570" y="3860875"/>
            <a:ext cx="408562" cy="1809344"/>
          </a:xfrm>
          <a:prstGeom prst="down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26A28E2E-D479-4CF5-BA8D-D51B4C232161}"/>
              </a:ext>
            </a:extLst>
          </p:cNvPr>
          <p:cNvSpPr/>
          <p:nvPr/>
        </p:nvSpPr>
        <p:spPr>
          <a:xfrm>
            <a:off x="5611237" y="3860875"/>
            <a:ext cx="408562" cy="1809344"/>
          </a:xfrm>
          <a:prstGeom prst="down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28B4180-878D-7C32-C44E-286B260203AC}"/>
              </a:ext>
            </a:extLst>
          </p:cNvPr>
          <p:cNvSpPr/>
          <p:nvPr/>
        </p:nvSpPr>
        <p:spPr>
          <a:xfrm>
            <a:off x="6444170" y="3860875"/>
            <a:ext cx="408562" cy="1809344"/>
          </a:xfrm>
          <a:prstGeom prst="downArrow">
            <a:avLst/>
          </a:prstGeom>
          <a:solidFill>
            <a:srgbClr val="00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92BE9559-1B7E-C37D-B623-326D6E0D1490}"/>
              </a:ext>
            </a:extLst>
          </p:cNvPr>
          <p:cNvSpPr/>
          <p:nvPr/>
        </p:nvSpPr>
        <p:spPr>
          <a:xfrm rot="10800000">
            <a:off x="6868541" y="3814891"/>
            <a:ext cx="408562" cy="1809344"/>
          </a:xfrm>
          <a:prstGeom prst="downArrow">
            <a:avLst/>
          </a:prstGeom>
          <a:solidFill>
            <a:srgbClr val="FF0C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B73AFB35-6166-9AEC-DB66-235E5E79D3A4}"/>
              </a:ext>
            </a:extLst>
          </p:cNvPr>
          <p:cNvSpPr/>
          <p:nvPr/>
        </p:nvSpPr>
        <p:spPr>
          <a:xfrm rot="10800000">
            <a:off x="7497192" y="3805147"/>
            <a:ext cx="408562" cy="1809344"/>
          </a:xfrm>
          <a:prstGeom prst="downArrow">
            <a:avLst/>
          </a:prstGeom>
          <a:solidFill>
            <a:srgbClr val="FF0C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438E8FEC-D1D3-8283-EC38-B5929E112DE3}"/>
              </a:ext>
            </a:extLst>
          </p:cNvPr>
          <p:cNvSpPr/>
          <p:nvPr/>
        </p:nvSpPr>
        <p:spPr>
          <a:xfrm rot="10800000">
            <a:off x="8240956" y="3795436"/>
            <a:ext cx="408562" cy="1809344"/>
          </a:xfrm>
          <a:prstGeom prst="downArrow">
            <a:avLst/>
          </a:prstGeom>
          <a:solidFill>
            <a:srgbClr val="FF0C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F7726061-42B4-7A05-2148-3C94ECB2290B}"/>
              </a:ext>
            </a:extLst>
          </p:cNvPr>
          <p:cNvSpPr/>
          <p:nvPr/>
        </p:nvSpPr>
        <p:spPr>
          <a:xfrm rot="10800000">
            <a:off x="9419841" y="3747788"/>
            <a:ext cx="408562" cy="1809344"/>
          </a:xfrm>
          <a:prstGeom prst="downArrow">
            <a:avLst/>
          </a:prstGeom>
          <a:solidFill>
            <a:srgbClr val="FF0C0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565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6E70E-8174-6EC8-BD55-5846010F44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6A9C2-87A4-88D7-1A5D-1442BB115E5B}"/>
              </a:ext>
            </a:extLst>
          </p:cNvPr>
          <p:cNvSpPr>
            <a:spLocks noGrp="1"/>
          </p:cNvSpPr>
          <p:nvPr>
            <p:ph type="title"/>
          </p:nvPr>
        </p:nvSpPr>
        <p:spPr>
          <a:xfrm>
            <a:off x="838199" y="365125"/>
            <a:ext cx="11165717" cy="1325563"/>
          </a:xfrm>
        </p:spPr>
        <p:txBody>
          <a:bodyPr/>
          <a:lstStyle/>
          <a:p>
            <a:r>
              <a:rPr lang="en-US" dirty="0">
                <a:solidFill>
                  <a:srgbClr val="0000FF"/>
                </a:solidFill>
              </a:rPr>
              <a:t>toru [o] </a:t>
            </a:r>
            <a:r>
              <a:rPr lang="en-US" dirty="0"/>
              <a:t>as base word vs. </a:t>
            </a:r>
            <a:r>
              <a:rPr lang="en-US" dirty="0">
                <a:solidFill>
                  <a:srgbClr val="FF0C0A"/>
                </a:solidFill>
              </a:rPr>
              <a:t>tooru [oː]</a:t>
            </a:r>
            <a:r>
              <a:rPr lang="en-US" dirty="0"/>
              <a:t> as base word</a:t>
            </a:r>
          </a:p>
        </p:txBody>
      </p:sp>
      <p:graphicFrame>
        <p:nvGraphicFramePr>
          <p:cNvPr id="4" name="Content Placeholder 3">
            <a:extLst>
              <a:ext uri="{FF2B5EF4-FFF2-40B4-BE49-F238E27FC236}">
                <a16:creationId xmlns:a16="http://schemas.microsoft.com/office/drawing/2014/main" id="{7BD68386-9813-EAB7-0FC2-38D79CBD06D3}"/>
              </a:ext>
            </a:extLst>
          </p:cNvPr>
          <p:cNvGraphicFramePr>
            <a:graphicFrameLocks noGrp="1"/>
          </p:cNvGraphicFramePr>
          <p:nvPr>
            <p:ph idx="1"/>
            <p:extLst>
              <p:ext uri="{D42A27DB-BD31-4B8C-83A1-F6EECF244321}">
                <p14:modId xmlns:p14="http://schemas.microsoft.com/office/powerpoint/2010/main" val="358576896"/>
              </p:ext>
            </p:extLst>
          </p:nvPr>
        </p:nvGraphicFramePr>
        <p:xfrm>
          <a:off x="1440873" y="3056775"/>
          <a:ext cx="9026240" cy="3037840"/>
        </p:xfrm>
        <a:graphic>
          <a:graphicData uri="http://schemas.openxmlformats.org/drawingml/2006/table">
            <a:tbl>
              <a:tblPr firstRow="1" bandRow="1">
                <a:noFill/>
                <a:tableStyleId>{5940675A-B579-460E-94D1-54222C63F5DA}</a:tableStyleId>
              </a:tblPr>
              <a:tblGrid>
                <a:gridCol w="2275093">
                  <a:extLst>
                    <a:ext uri="{9D8B030D-6E8A-4147-A177-3AD203B41FA5}">
                      <a16:colId xmlns:a16="http://schemas.microsoft.com/office/drawing/2014/main" val="3065837221"/>
                    </a:ext>
                  </a:extLst>
                </a:gridCol>
                <a:gridCol w="1284051">
                  <a:extLst>
                    <a:ext uri="{9D8B030D-6E8A-4147-A177-3AD203B41FA5}">
                      <a16:colId xmlns:a16="http://schemas.microsoft.com/office/drawing/2014/main" val="859539861"/>
                    </a:ext>
                  </a:extLst>
                </a:gridCol>
                <a:gridCol w="797668">
                  <a:extLst>
                    <a:ext uri="{9D8B030D-6E8A-4147-A177-3AD203B41FA5}">
                      <a16:colId xmlns:a16="http://schemas.microsoft.com/office/drawing/2014/main" val="3254831788"/>
                    </a:ext>
                  </a:extLst>
                </a:gridCol>
                <a:gridCol w="972766">
                  <a:extLst>
                    <a:ext uri="{9D8B030D-6E8A-4147-A177-3AD203B41FA5}">
                      <a16:colId xmlns:a16="http://schemas.microsoft.com/office/drawing/2014/main" val="2934990127"/>
                    </a:ext>
                  </a:extLst>
                </a:gridCol>
                <a:gridCol w="817123">
                  <a:extLst>
                    <a:ext uri="{9D8B030D-6E8A-4147-A177-3AD203B41FA5}">
                      <a16:colId xmlns:a16="http://schemas.microsoft.com/office/drawing/2014/main" val="1860578220"/>
                    </a:ext>
                  </a:extLst>
                </a:gridCol>
                <a:gridCol w="622979">
                  <a:extLst>
                    <a:ext uri="{9D8B030D-6E8A-4147-A177-3AD203B41FA5}">
                      <a16:colId xmlns:a16="http://schemas.microsoft.com/office/drawing/2014/main" val="3800231261"/>
                    </a:ext>
                  </a:extLst>
                </a:gridCol>
                <a:gridCol w="738894">
                  <a:extLst>
                    <a:ext uri="{9D8B030D-6E8A-4147-A177-3AD203B41FA5}">
                      <a16:colId xmlns:a16="http://schemas.microsoft.com/office/drawing/2014/main" val="3035075228"/>
                    </a:ext>
                  </a:extLst>
                </a:gridCol>
                <a:gridCol w="1517666">
                  <a:extLst>
                    <a:ext uri="{9D8B030D-6E8A-4147-A177-3AD203B41FA5}">
                      <a16:colId xmlns:a16="http://schemas.microsoft.com/office/drawing/2014/main" val="2504250084"/>
                    </a:ext>
                  </a:extLst>
                </a:gridCol>
              </a:tblGrid>
              <a:tr h="370840">
                <a:tc>
                  <a:txBody>
                    <a:bodyPr/>
                    <a:lstStyle/>
                    <a:p>
                      <a:endParaRPr lang="en-US" dirty="0">
                        <a:solidFill>
                          <a:srgbClr val="0000FF"/>
                        </a:solidFill>
                      </a:endParaRPr>
                    </a:p>
                  </a:txBody>
                  <a:tcPr>
                    <a:noFill/>
                  </a:tcPr>
                </a:tc>
                <a:tc>
                  <a:txBody>
                    <a:bodyPr/>
                    <a:lstStyle/>
                    <a:p>
                      <a:r>
                        <a:rPr lang="en-US" dirty="0"/>
                        <a:t>1 (104 ms )  </a:t>
                      </a:r>
                    </a:p>
                  </a:txBody>
                  <a:tcPr>
                    <a:noFill/>
                  </a:tcPr>
                </a:tc>
                <a:tc>
                  <a:txBody>
                    <a:bodyPr/>
                    <a:lstStyle/>
                    <a:p>
                      <a:r>
                        <a:rPr lang="en-US" dirty="0"/>
                        <a:t>2</a:t>
                      </a:r>
                    </a:p>
                  </a:txBody>
                  <a:tcPr>
                    <a:noFill/>
                  </a:tcPr>
                </a:tc>
                <a:tc>
                  <a:txBody>
                    <a:bodyPr/>
                    <a:lstStyle/>
                    <a:p>
                      <a:r>
                        <a:rPr lang="en-US" dirty="0"/>
                        <a:t>3</a:t>
                      </a:r>
                    </a:p>
                  </a:txBody>
                  <a:tcPr>
                    <a:noFill/>
                  </a:tcPr>
                </a:tc>
                <a:tc>
                  <a:txBody>
                    <a:bodyPr/>
                    <a:lstStyle/>
                    <a:p>
                      <a:r>
                        <a:rPr lang="en-US" dirty="0"/>
                        <a:t>4</a:t>
                      </a:r>
                    </a:p>
                  </a:txBody>
                  <a:tcPr>
                    <a:noFill/>
                  </a:tcPr>
                </a:tc>
                <a:tc>
                  <a:txBody>
                    <a:bodyPr/>
                    <a:lstStyle/>
                    <a:p>
                      <a:r>
                        <a:rPr lang="en-US" dirty="0"/>
                        <a:t>5</a:t>
                      </a:r>
                    </a:p>
                  </a:txBody>
                  <a:tcPr>
                    <a:noFill/>
                  </a:tcPr>
                </a:tc>
                <a:tc>
                  <a:txBody>
                    <a:bodyPr/>
                    <a:lstStyle/>
                    <a:p>
                      <a:r>
                        <a:rPr lang="en-US" dirty="0"/>
                        <a:t>6</a:t>
                      </a:r>
                    </a:p>
                  </a:txBody>
                  <a:tcPr>
                    <a:noFill/>
                  </a:tcPr>
                </a:tc>
                <a:tc>
                  <a:txBody>
                    <a:bodyPr/>
                    <a:lstStyle/>
                    <a:p>
                      <a:r>
                        <a:rPr lang="en-US" dirty="0"/>
                        <a:t>7 (329 ms )</a:t>
                      </a:r>
                    </a:p>
                  </a:txBody>
                  <a:tcPr>
                    <a:noFill/>
                  </a:tcPr>
                </a:tc>
                <a:extLst>
                  <a:ext uri="{0D108BD9-81ED-4DB2-BD59-A6C34878D82A}">
                    <a16:rowId xmlns:a16="http://schemas.microsoft.com/office/drawing/2014/main" val="1678979852"/>
                  </a:ext>
                </a:extLst>
              </a:tr>
              <a:tr h="370840">
                <a:tc>
                  <a:txBody>
                    <a:bodyPr/>
                    <a:lstStyle/>
                    <a:p>
                      <a:r>
                        <a:rPr lang="en-US" dirty="0"/>
                        <a:t>1 (toru-like – HL – modest pitch drop)</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toru-origin</a:t>
                      </a:r>
                    </a:p>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extLst>
                  <a:ext uri="{0D108BD9-81ED-4DB2-BD59-A6C34878D82A}">
                    <a16:rowId xmlns:a16="http://schemas.microsoft.com/office/drawing/2014/main" val="3683701808"/>
                  </a:ext>
                </a:extLst>
              </a:tr>
              <a:tr h="370840">
                <a:tc>
                  <a:txBody>
                    <a:bodyPr/>
                    <a:lstStyle/>
                    <a:p>
                      <a:r>
                        <a:rPr lang="en-US" dirty="0"/>
                        <a:t>2</a:t>
                      </a:r>
                    </a:p>
                  </a:txBody>
                  <a:tcPr>
                    <a:noFill/>
                  </a:tcPr>
                </a:tc>
                <a:tc>
                  <a:txBody>
                    <a:bodyPr/>
                    <a:lstStyle/>
                    <a:p>
                      <a:endParaRPr lang="en-US" dirty="0"/>
                    </a:p>
                  </a:txBody>
                  <a:tcPr>
                    <a:solidFill>
                      <a:srgbClr val="0000FF"/>
                    </a:solidFill>
                  </a:tcPr>
                </a:tc>
                <a:tc>
                  <a:txBody>
                    <a:bodyPr/>
                    <a:lstStyle/>
                    <a:p>
                      <a:endParaRPr lang="en-US"/>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extLst>
                  <a:ext uri="{0D108BD9-81ED-4DB2-BD59-A6C34878D82A}">
                    <a16:rowId xmlns:a16="http://schemas.microsoft.com/office/drawing/2014/main" val="399069483"/>
                  </a:ext>
                </a:extLst>
              </a:tr>
              <a:tr h="370840">
                <a:tc>
                  <a:txBody>
                    <a:bodyPr/>
                    <a:lstStyle/>
                    <a:p>
                      <a:r>
                        <a:rPr lang="en-US" dirty="0"/>
                        <a:t>3</a:t>
                      </a:r>
                    </a:p>
                  </a:txBody>
                  <a:tcPr>
                    <a:no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extLst>
                  <a:ext uri="{0D108BD9-81ED-4DB2-BD59-A6C34878D82A}">
                    <a16:rowId xmlns:a16="http://schemas.microsoft.com/office/drawing/2014/main" val="1393921094"/>
                  </a:ext>
                </a:extLst>
              </a:tr>
              <a:tr h="370840">
                <a:tc>
                  <a:txBody>
                    <a:bodyPr/>
                    <a:lstStyle/>
                    <a:p>
                      <a:r>
                        <a:rPr lang="en-US" dirty="0"/>
                        <a:t>4</a:t>
                      </a:r>
                    </a:p>
                  </a:txBody>
                  <a:tcPr>
                    <a:no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a:p>
                  </a:txBody>
                  <a:tcPr>
                    <a:solidFill>
                      <a:srgbClr val="FF0C0A"/>
                    </a:solidFill>
                  </a:tcPr>
                </a:tc>
                <a:tc>
                  <a:txBody>
                    <a:bodyPr/>
                    <a:lstStyle/>
                    <a:p>
                      <a:endParaRPr lang="en-US" dirty="0"/>
                    </a:p>
                  </a:txBody>
                  <a:tcPr>
                    <a:solidFill>
                      <a:srgbClr val="FF0C0A"/>
                    </a:solidFill>
                  </a:tcPr>
                </a:tc>
                <a:extLst>
                  <a:ext uri="{0D108BD9-81ED-4DB2-BD59-A6C34878D82A}">
                    <a16:rowId xmlns:a16="http://schemas.microsoft.com/office/drawing/2014/main" val="359285571"/>
                  </a:ext>
                </a:extLst>
              </a:tr>
              <a:tr h="370840">
                <a:tc>
                  <a:txBody>
                    <a:bodyPr/>
                    <a:lstStyle/>
                    <a:p>
                      <a:r>
                        <a:rPr lang="en-US" dirty="0"/>
                        <a:t>5 (tooru-like – HLL – more pronounced pitch drop)</a:t>
                      </a:r>
                    </a:p>
                  </a:txBody>
                  <a:tcPr>
                    <a:no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0000FF"/>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endParaRPr lang="en-US" dirty="0"/>
                    </a:p>
                  </a:txBody>
                  <a:tcPr>
                    <a:solidFill>
                      <a:srgbClr val="FF0C0A"/>
                    </a:solidFill>
                  </a:tcPr>
                </a:tc>
                <a:tc>
                  <a:txBody>
                    <a:bodyPr/>
                    <a:lstStyle/>
                    <a:p>
                      <a:r>
                        <a:rPr lang="en-US" dirty="0">
                          <a:solidFill>
                            <a:schemeClr val="tx1"/>
                          </a:solidFill>
                        </a:rPr>
                        <a:t>tooru-origin</a:t>
                      </a:r>
                    </a:p>
                  </a:txBody>
                  <a:tcPr>
                    <a:solidFill>
                      <a:srgbClr val="FF0C0A"/>
                    </a:solidFill>
                  </a:tcPr>
                </a:tc>
                <a:extLst>
                  <a:ext uri="{0D108BD9-81ED-4DB2-BD59-A6C34878D82A}">
                    <a16:rowId xmlns:a16="http://schemas.microsoft.com/office/drawing/2014/main" val="2472771943"/>
                  </a:ext>
                </a:extLst>
              </a:tr>
            </a:tbl>
          </a:graphicData>
        </a:graphic>
      </p:graphicFrame>
      <p:cxnSp>
        <p:nvCxnSpPr>
          <p:cNvPr id="6" name="Straight Arrow Connector 5">
            <a:extLst>
              <a:ext uri="{FF2B5EF4-FFF2-40B4-BE49-F238E27FC236}">
                <a16:creationId xmlns:a16="http://schemas.microsoft.com/office/drawing/2014/main" id="{F6EAE451-D543-0111-95FD-36CA14ECD086}"/>
              </a:ext>
            </a:extLst>
          </p:cNvPr>
          <p:cNvCxnSpPr/>
          <p:nvPr/>
        </p:nvCxnSpPr>
        <p:spPr>
          <a:xfrm>
            <a:off x="1517072" y="2673928"/>
            <a:ext cx="915785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2672342-0856-EC78-5C5E-1B2058406E27}"/>
              </a:ext>
            </a:extLst>
          </p:cNvPr>
          <p:cNvSpPr txBox="1"/>
          <p:nvPr/>
        </p:nvSpPr>
        <p:spPr>
          <a:xfrm>
            <a:off x="4208320" y="2168639"/>
            <a:ext cx="4880262" cy="369332"/>
          </a:xfrm>
          <a:prstGeom prst="rect">
            <a:avLst/>
          </a:prstGeom>
          <a:noFill/>
        </p:spPr>
        <p:txBody>
          <a:bodyPr wrap="square" rtlCol="0">
            <a:spAutoFit/>
          </a:bodyPr>
          <a:lstStyle/>
          <a:p>
            <a:r>
              <a:rPr lang="en-US" dirty="0"/>
              <a:t>Primary: Vowel duration</a:t>
            </a:r>
          </a:p>
        </p:txBody>
      </p:sp>
      <p:cxnSp>
        <p:nvCxnSpPr>
          <p:cNvPr id="9" name="Straight Arrow Connector 8">
            <a:extLst>
              <a:ext uri="{FF2B5EF4-FFF2-40B4-BE49-F238E27FC236}">
                <a16:creationId xmlns:a16="http://schemas.microsoft.com/office/drawing/2014/main" id="{B6E6B347-E8DF-58B7-6C61-93067E4E5A43}"/>
              </a:ext>
            </a:extLst>
          </p:cNvPr>
          <p:cNvCxnSpPr>
            <a:cxnSpLocks/>
          </p:cNvCxnSpPr>
          <p:nvPr/>
        </p:nvCxnSpPr>
        <p:spPr>
          <a:xfrm>
            <a:off x="1039091" y="2945844"/>
            <a:ext cx="0" cy="28744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11A6C12-F843-A44A-BD03-23A9E9CA1C5E}"/>
              </a:ext>
            </a:extLst>
          </p:cNvPr>
          <p:cNvSpPr txBox="1"/>
          <p:nvPr/>
        </p:nvSpPr>
        <p:spPr>
          <a:xfrm rot="16200000">
            <a:off x="-696128" y="4022801"/>
            <a:ext cx="2699329" cy="369332"/>
          </a:xfrm>
          <a:prstGeom prst="rect">
            <a:avLst/>
          </a:prstGeom>
          <a:noFill/>
        </p:spPr>
        <p:txBody>
          <a:bodyPr wrap="none" rtlCol="0">
            <a:spAutoFit/>
          </a:bodyPr>
          <a:lstStyle/>
          <a:p>
            <a:r>
              <a:rPr lang="en-US" dirty="0"/>
              <a:t>Secondary: Pitch contour</a:t>
            </a:r>
          </a:p>
        </p:txBody>
      </p:sp>
    </p:spTree>
    <p:extLst>
      <p:ext uri="{BB962C8B-B14F-4D97-AF65-F5344CB8AC3E}">
        <p14:creationId xmlns:p14="http://schemas.microsoft.com/office/powerpoint/2010/main" val="3764933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711E-3F73-E01D-B387-33F06E13C818}"/>
              </a:ext>
            </a:extLst>
          </p:cNvPr>
          <p:cNvSpPr>
            <a:spLocks noGrp="1"/>
          </p:cNvSpPr>
          <p:nvPr>
            <p:ph type="title"/>
          </p:nvPr>
        </p:nvSpPr>
        <p:spPr/>
        <p:txBody>
          <a:bodyPr/>
          <a:lstStyle/>
          <a:p>
            <a:r>
              <a:rPr lang="en-US" dirty="0"/>
              <a:t>dur-1</a:t>
            </a:r>
          </a:p>
        </p:txBody>
      </p:sp>
      <p:pic>
        <p:nvPicPr>
          <p:cNvPr id="21" name="Content Placeholder 20" descr="A graph of a graph&#10;&#10;Description automatically generated with medium confidence">
            <a:extLst>
              <a:ext uri="{FF2B5EF4-FFF2-40B4-BE49-F238E27FC236}">
                <a16:creationId xmlns:a16="http://schemas.microsoft.com/office/drawing/2014/main" id="{8AECB7ED-5500-947B-8DD7-65B5861A098C}"/>
              </a:ext>
            </a:extLst>
          </p:cNvPr>
          <p:cNvPicPr>
            <a:picLocks noGrp="1" noChangeAspect="1"/>
          </p:cNvPicPr>
          <p:nvPr>
            <p:ph idx="1"/>
          </p:nvPr>
        </p:nvPicPr>
        <p:blipFill>
          <a:blip r:embed="rId2"/>
          <a:stretch>
            <a:fillRect/>
          </a:stretch>
        </p:blipFill>
        <p:spPr>
          <a:xfrm>
            <a:off x="3352800" y="2172494"/>
            <a:ext cx="5486400" cy="3657600"/>
          </a:xfrm>
        </p:spPr>
      </p:pic>
    </p:spTree>
    <p:extLst>
      <p:ext uri="{BB962C8B-B14F-4D97-AF65-F5344CB8AC3E}">
        <p14:creationId xmlns:p14="http://schemas.microsoft.com/office/powerpoint/2010/main" val="1371229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D3F1-4284-3161-04EA-A0F39461D325}"/>
              </a:ext>
            </a:extLst>
          </p:cNvPr>
          <p:cNvSpPr>
            <a:spLocks noGrp="1"/>
          </p:cNvSpPr>
          <p:nvPr>
            <p:ph type="title"/>
          </p:nvPr>
        </p:nvSpPr>
        <p:spPr/>
        <p:txBody>
          <a:bodyPr/>
          <a:lstStyle/>
          <a:p>
            <a:r>
              <a:rPr lang="en-US" dirty="0"/>
              <a:t>dur-2</a:t>
            </a:r>
          </a:p>
        </p:txBody>
      </p:sp>
      <p:pic>
        <p:nvPicPr>
          <p:cNvPr id="5" name="Content Placeholder 4" descr="A graph with red and blue lines&#10;&#10;Description automatically generated">
            <a:extLst>
              <a:ext uri="{FF2B5EF4-FFF2-40B4-BE49-F238E27FC236}">
                <a16:creationId xmlns:a16="http://schemas.microsoft.com/office/drawing/2014/main" id="{20BF0F21-32CE-9932-5E09-CEE34E5FDDA0}"/>
              </a:ext>
            </a:extLst>
          </p:cNvPr>
          <p:cNvPicPr>
            <a:picLocks noGrp="1" noChangeAspect="1"/>
          </p:cNvPicPr>
          <p:nvPr>
            <p:ph idx="1"/>
          </p:nvPr>
        </p:nvPicPr>
        <p:blipFill>
          <a:blip r:embed="rId2"/>
          <a:stretch>
            <a:fillRect/>
          </a:stretch>
        </p:blipFill>
        <p:spPr>
          <a:xfrm>
            <a:off x="3352800" y="2172494"/>
            <a:ext cx="5486400" cy="3657600"/>
          </a:xfrm>
        </p:spPr>
      </p:pic>
    </p:spTree>
    <p:extLst>
      <p:ext uri="{BB962C8B-B14F-4D97-AF65-F5344CB8AC3E}">
        <p14:creationId xmlns:p14="http://schemas.microsoft.com/office/powerpoint/2010/main" val="426019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the slope of a log&#10;&#10;Description automatically generated">
            <a:extLst>
              <a:ext uri="{FF2B5EF4-FFF2-40B4-BE49-F238E27FC236}">
                <a16:creationId xmlns:a16="http://schemas.microsoft.com/office/drawing/2014/main" id="{7D58D3EB-083F-C5C6-3DF7-A220529D7EBA}"/>
              </a:ext>
            </a:extLst>
          </p:cNvPr>
          <p:cNvPicPr>
            <a:picLocks noGrp="1" noChangeAspect="1"/>
          </p:cNvPicPr>
          <p:nvPr>
            <p:ph idx="1"/>
          </p:nvPr>
        </p:nvPicPr>
        <p:blipFill>
          <a:blip r:embed="rId3"/>
          <a:stretch>
            <a:fillRect/>
          </a:stretch>
        </p:blipFill>
        <p:spPr>
          <a:xfrm>
            <a:off x="3058735" y="2035900"/>
            <a:ext cx="6540563" cy="4125879"/>
          </a:xfrm>
        </p:spPr>
      </p:pic>
      <p:sp>
        <p:nvSpPr>
          <p:cNvPr id="4" name="Title 1">
            <a:extLst>
              <a:ext uri="{FF2B5EF4-FFF2-40B4-BE49-F238E27FC236}">
                <a16:creationId xmlns:a16="http://schemas.microsoft.com/office/drawing/2014/main" id="{09C7823C-CF27-42A4-F95D-999F1B5A44AF}"/>
              </a:ext>
            </a:extLst>
          </p:cNvPr>
          <p:cNvSpPr>
            <a:spLocks noGrp="1"/>
          </p:cNvSpPr>
          <p:nvPr>
            <p:ph type="title"/>
          </p:nvPr>
        </p:nvSpPr>
        <p:spPr>
          <a:xfrm>
            <a:off x="652117" y="563907"/>
            <a:ext cx="11353800" cy="1325563"/>
          </a:xfrm>
        </p:spPr>
        <p:txBody>
          <a:bodyPr>
            <a:normAutofit fontScale="90000"/>
          </a:bodyPr>
          <a:lstStyle/>
          <a:p>
            <a:r>
              <a:rPr lang="en-US" dirty="0"/>
              <a:t>More gradient categorization is typically associated with increased secondary cue integration in L1 speech perception</a:t>
            </a:r>
          </a:p>
        </p:txBody>
      </p:sp>
      <p:sp>
        <p:nvSpPr>
          <p:cNvPr id="8" name="TextBox 7">
            <a:extLst>
              <a:ext uri="{FF2B5EF4-FFF2-40B4-BE49-F238E27FC236}">
                <a16:creationId xmlns:a16="http://schemas.microsoft.com/office/drawing/2014/main" id="{AC2379B6-68DA-AD06-EA41-6B6F7A9191B5}"/>
              </a:ext>
            </a:extLst>
          </p:cNvPr>
          <p:cNvSpPr txBox="1"/>
          <p:nvPr/>
        </p:nvSpPr>
        <p:spPr>
          <a:xfrm>
            <a:off x="8787848" y="6308209"/>
            <a:ext cx="3404152" cy="369332"/>
          </a:xfrm>
          <a:prstGeom prst="rect">
            <a:avLst/>
          </a:prstGeom>
          <a:noFill/>
        </p:spPr>
        <p:txBody>
          <a:bodyPr wrap="square">
            <a:spAutoFit/>
          </a:bodyPr>
          <a:lstStyle/>
          <a:p>
            <a:r>
              <a:rPr lang="en-US" dirty="0"/>
              <a:t>(</a:t>
            </a:r>
            <a:r>
              <a:rPr lang="en-US" dirty="0" err="1"/>
              <a:t>Kapnoula</a:t>
            </a:r>
            <a:r>
              <a:rPr lang="en-US" dirty="0"/>
              <a:t> &amp; McMurray, 2021)</a:t>
            </a:r>
          </a:p>
        </p:txBody>
      </p:sp>
    </p:spTree>
    <p:extLst>
      <p:ext uri="{BB962C8B-B14F-4D97-AF65-F5344CB8AC3E}">
        <p14:creationId xmlns:p14="http://schemas.microsoft.com/office/powerpoint/2010/main" val="3172223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B022-258D-EA66-559F-98676D58AB9C}"/>
              </a:ext>
            </a:extLst>
          </p:cNvPr>
          <p:cNvSpPr>
            <a:spLocks noGrp="1"/>
          </p:cNvSpPr>
          <p:nvPr>
            <p:ph type="title"/>
          </p:nvPr>
        </p:nvSpPr>
        <p:spPr/>
        <p:txBody>
          <a:bodyPr/>
          <a:lstStyle/>
          <a:p>
            <a:r>
              <a:rPr lang="en-US" dirty="0"/>
              <a:t>dur-3</a:t>
            </a:r>
          </a:p>
        </p:txBody>
      </p:sp>
      <p:pic>
        <p:nvPicPr>
          <p:cNvPr id="5" name="Content Placeholder 4" descr="A graph of a line graph&#10;&#10;Description automatically generated with medium confidence">
            <a:extLst>
              <a:ext uri="{FF2B5EF4-FFF2-40B4-BE49-F238E27FC236}">
                <a16:creationId xmlns:a16="http://schemas.microsoft.com/office/drawing/2014/main" id="{E5789183-DCA2-11A1-9D62-423C31665A35}"/>
              </a:ext>
            </a:extLst>
          </p:cNvPr>
          <p:cNvPicPr>
            <a:picLocks noGrp="1" noChangeAspect="1"/>
          </p:cNvPicPr>
          <p:nvPr>
            <p:ph idx="1"/>
          </p:nvPr>
        </p:nvPicPr>
        <p:blipFill>
          <a:blip r:embed="rId2"/>
          <a:stretch>
            <a:fillRect/>
          </a:stretch>
        </p:blipFill>
        <p:spPr>
          <a:xfrm>
            <a:off x="3352800" y="2172494"/>
            <a:ext cx="5486400" cy="3657600"/>
          </a:xfrm>
        </p:spPr>
      </p:pic>
    </p:spTree>
    <p:extLst>
      <p:ext uri="{BB962C8B-B14F-4D97-AF65-F5344CB8AC3E}">
        <p14:creationId xmlns:p14="http://schemas.microsoft.com/office/powerpoint/2010/main" val="659017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B3B2-0BA8-6A8B-6CB3-EB980515FDEA}"/>
              </a:ext>
            </a:extLst>
          </p:cNvPr>
          <p:cNvSpPr>
            <a:spLocks noGrp="1"/>
          </p:cNvSpPr>
          <p:nvPr>
            <p:ph type="title"/>
          </p:nvPr>
        </p:nvSpPr>
        <p:spPr/>
        <p:txBody>
          <a:bodyPr/>
          <a:lstStyle/>
          <a:p>
            <a:r>
              <a:rPr lang="en-US" dirty="0"/>
              <a:t>dur-4</a:t>
            </a:r>
          </a:p>
        </p:txBody>
      </p:sp>
      <p:pic>
        <p:nvPicPr>
          <p:cNvPr id="5" name="Content Placeholder 4" descr="A graph of a graph showing a number of lines&#10;&#10;Description automatically generated with medium confidence">
            <a:extLst>
              <a:ext uri="{FF2B5EF4-FFF2-40B4-BE49-F238E27FC236}">
                <a16:creationId xmlns:a16="http://schemas.microsoft.com/office/drawing/2014/main" id="{A2508D4E-C055-2C38-A8DE-ECF53FA8EB1C}"/>
              </a:ext>
            </a:extLst>
          </p:cNvPr>
          <p:cNvPicPr>
            <a:picLocks noGrp="1" noChangeAspect="1"/>
          </p:cNvPicPr>
          <p:nvPr>
            <p:ph idx="1"/>
          </p:nvPr>
        </p:nvPicPr>
        <p:blipFill>
          <a:blip r:embed="rId2"/>
          <a:stretch>
            <a:fillRect/>
          </a:stretch>
        </p:blipFill>
        <p:spPr>
          <a:xfrm>
            <a:off x="6349921" y="2799747"/>
            <a:ext cx="5486400" cy="3657600"/>
          </a:xfrm>
        </p:spPr>
      </p:pic>
      <p:sp>
        <p:nvSpPr>
          <p:cNvPr id="6" name="TextBox 5">
            <a:extLst>
              <a:ext uri="{FF2B5EF4-FFF2-40B4-BE49-F238E27FC236}">
                <a16:creationId xmlns:a16="http://schemas.microsoft.com/office/drawing/2014/main" id="{F33E64CA-4F7F-AFE6-3A3F-7FE712DD8ED7}"/>
              </a:ext>
            </a:extLst>
          </p:cNvPr>
          <p:cNvSpPr txBox="1"/>
          <p:nvPr/>
        </p:nvSpPr>
        <p:spPr>
          <a:xfrm>
            <a:off x="1922585" y="2133600"/>
            <a:ext cx="2032544" cy="584775"/>
          </a:xfrm>
          <a:prstGeom prst="rect">
            <a:avLst/>
          </a:prstGeom>
          <a:noFill/>
        </p:spPr>
        <p:txBody>
          <a:bodyPr wrap="none" rtlCol="0">
            <a:spAutoFit/>
          </a:bodyPr>
          <a:lstStyle/>
          <a:p>
            <a:r>
              <a:rPr lang="en-US" sz="3200" dirty="0"/>
              <a:t>toru-origin</a:t>
            </a:r>
          </a:p>
        </p:txBody>
      </p:sp>
      <p:sp>
        <p:nvSpPr>
          <p:cNvPr id="7" name="TextBox 6">
            <a:extLst>
              <a:ext uri="{FF2B5EF4-FFF2-40B4-BE49-F238E27FC236}">
                <a16:creationId xmlns:a16="http://schemas.microsoft.com/office/drawing/2014/main" id="{184294C6-B436-1787-8535-AB12246CC052}"/>
              </a:ext>
            </a:extLst>
          </p:cNvPr>
          <p:cNvSpPr txBox="1"/>
          <p:nvPr/>
        </p:nvSpPr>
        <p:spPr>
          <a:xfrm>
            <a:off x="7561385" y="2214972"/>
            <a:ext cx="2258567" cy="584775"/>
          </a:xfrm>
          <a:prstGeom prst="rect">
            <a:avLst/>
          </a:prstGeom>
          <a:noFill/>
        </p:spPr>
        <p:txBody>
          <a:bodyPr wrap="none" rtlCol="0">
            <a:spAutoFit/>
          </a:bodyPr>
          <a:lstStyle/>
          <a:p>
            <a:r>
              <a:rPr lang="en-US" sz="3200" dirty="0"/>
              <a:t>tooru-origin</a:t>
            </a:r>
          </a:p>
        </p:txBody>
      </p:sp>
      <p:pic>
        <p:nvPicPr>
          <p:cNvPr id="9" name="Picture 8" descr="A graph of a graph&#10;&#10;Description automatically generated with medium confidence">
            <a:extLst>
              <a:ext uri="{FF2B5EF4-FFF2-40B4-BE49-F238E27FC236}">
                <a16:creationId xmlns:a16="http://schemas.microsoft.com/office/drawing/2014/main" id="{7841C9DE-2623-C073-1A8A-4E0CF6538A3D}"/>
              </a:ext>
            </a:extLst>
          </p:cNvPr>
          <p:cNvPicPr>
            <a:picLocks noChangeAspect="1"/>
          </p:cNvPicPr>
          <p:nvPr/>
        </p:nvPicPr>
        <p:blipFill>
          <a:blip r:embed="rId3"/>
          <a:stretch>
            <a:fillRect/>
          </a:stretch>
        </p:blipFill>
        <p:spPr>
          <a:xfrm>
            <a:off x="697523" y="2835275"/>
            <a:ext cx="5486400" cy="3657600"/>
          </a:xfrm>
          <a:prstGeom prst="rect">
            <a:avLst/>
          </a:prstGeom>
        </p:spPr>
      </p:pic>
    </p:spTree>
    <p:extLst>
      <p:ext uri="{BB962C8B-B14F-4D97-AF65-F5344CB8AC3E}">
        <p14:creationId xmlns:p14="http://schemas.microsoft.com/office/powerpoint/2010/main" val="2671583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67E0-E609-DF3D-3641-6B7686AB5D22}"/>
              </a:ext>
            </a:extLst>
          </p:cNvPr>
          <p:cNvSpPr>
            <a:spLocks noGrp="1"/>
          </p:cNvSpPr>
          <p:nvPr>
            <p:ph type="title"/>
          </p:nvPr>
        </p:nvSpPr>
        <p:spPr/>
        <p:txBody>
          <a:bodyPr/>
          <a:lstStyle/>
          <a:p>
            <a:r>
              <a:rPr lang="en-US" dirty="0"/>
              <a:t>dur-5</a:t>
            </a:r>
          </a:p>
        </p:txBody>
      </p:sp>
      <p:pic>
        <p:nvPicPr>
          <p:cNvPr id="5" name="Content Placeholder 4" descr="A graph of a graph&#10;&#10;Description automatically generated with medium confidence">
            <a:extLst>
              <a:ext uri="{FF2B5EF4-FFF2-40B4-BE49-F238E27FC236}">
                <a16:creationId xmlns:a16="http://schemas.microsoft.com/office/drawing/2014/main" id="{84566AFD-B347-55DC-A546-EE9CB4798DF7}"/>
              </a:ext>
            </a:extLst>
          </p:cNvPr>
          <p:cNvPicPr>
            <a:picLocks noGrp="1" noChangeAspect="1"/>
          </p:cNvPicPr>
          <p:nvPr>
            <p:ph idx="1"/>
          </p:nvPr>
        </p:nvPicPr>
        <p:blipFill>
          <a:blip r:embed="rId2"/>
          <a:stretch>
            <a:fillRect/>
          </a:stretch>
        </p:blipFill>
        <p:spPr>
          <a:xfrm>
            <a:off x="3352800" y="2172494"/>
            <a:ext cx="5486400" cy="3657600"/>
          </a:xfrm>
        </p:spPr>
      </p:pic>
    </p:spTree>
    <p:extLst>
      <p:ext uri="{BB962C8B-B14F-4D97-AF65-F5344CB8AC3E}">
        <p14:creationId xmlns:p14="http://schemas.microsoft.com/office/powerpoint/2010/main" val="409420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E1A7-580E-8928-CD15-763B83D413A0}"/>
              </a:ext>
            </a:extLst>
          </p:cNvPr>
          <p:cNvSpPr>
            <a:spLocks noGrp="1"/>
          </p:cNvSpPr>
          <p:nvPr>
            <p:ph type="title"/>
          </p:nvPr>
        </p:nvSpPr>
        <p:spPr/>
        <p:txBody>
          <a:bodyPr/>
          <a:lstStyle/>
          <a:p>
            <a:r>
              <a:rPr lang="en-US" dirty="0"/>
              <a:t>dur-6</a:t>
            </a:r>
          </a:p>
        </p:txBody>
      </p:sp>
      <p:pic>
        <p:nvPicPr>
          <p:cNvPr id="5" name="Content Placeholder 4" descr="A graph of a line graph&#10;&#10;Description automatically generated with medium confidence">
            <a:extLst>
              <a:ext uri="{FF2B5EF4-FFF2-40B4-BE49-F238E27FC236}">
                <a16:creationId xmlns:a16="http://schemas.microsoft.com/office/drawing/2014/main" id="{AF8D6683-FB6A-FE3E-A228-42C5DD12A7F2}"/>
              </a:ext>
            </a:extLst>
          </p:cNvPr>
          <p:cNvPicPr>
            <a:picLocks noGrp="1" noChangeAspect="1"/>
          </p:cNvPicPr>
          <p:nvPr>
            <p:ph idx="1"/>
          </p:nvPr>
        </p:nvPicPr>
        <p:blipFill>
          <a:blip r:embed="rId2"/>
          <a:stretch>
            <a:fillRect/>
          </a:stretch>
        </p:blipFill>
        <p:spPr>
          <a:xfrm>
            <a:off x="3352800" y="2172494"/>
            <a:ext cx="5486400" cy="3657600"/>
          </a:xfrm>
        </p:spPr>
      </p:pic>
    </p:spTree>
    <p:extLst>
      <p:ext uri="{BB962C8B-B14F-4D97-AF65-F5344CB8AC3E}">
        <p14:creationId xmlns:p14="http://schemas.microsoft.com/office/powerpoint/2010/main" val="188144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9FE1-D451-41E3-DE16-C512D8EF16E9}"/>
              </a:ext>
            </a:extLst>
          </p:cNvPr>
          <p:cNvSpPr>
            <a:spLocks noGrp="1"/>
          </p:cNvSpPr>
          <p:nvPr>
            <p:ph type="title"/>
          </p:nvPr>
        </p:nvSpPr>
        <p:spPr/>
        <p:txBody>
          <a:bodyPr/>
          <a:lstStyle/>
          <a:p>
            <a:r>
              <a:rPr lang="en-US" dirty="0"/>
              <a:t>dur-7</a:t>
            </a:r>
          </a:p>
        </p:txBody>
      </p:sp>
      <p:pic>
        <p:nvPicPr>
          <p:cNvPr id="5" name="Content Placeholder 4" descr="A graph of a graph&#10;&#10;Description automatically generated with medium confidence">
            <a:extLst>
              <a:ext uri="{FF2B5EF4-FFF2-40B4-BE49-F238E27FC236}">
                <a16:creationId xmlns:a16="http://schemas.microsoft.com/office/drawing/2014/main" id="{4FB8211C-E6C6-BF7E-B62E-33CA32727F22}"/>
              </a:ext>
            </a:extLst>
          </p:cNvPr>
          <p:cNvPicPr>
            <a:picLocks noGrp="1" noChangeAspect="1"/>
          </p:cNvPicPr>
          <p:nvPr>
            <p:ph idx="1"/>
          </p:nvPr>
        </p:nvPicPr>
        <p:blipFill>
          <a:blip r:embed="rId2"/>
          <a:stretch>
            <a:fillRect/>
          </a:stretch>
        </p:blipFill>
        <p:spPr>
          <a:xfrm>
            <a:off x="3352800" y="2172494"/>
            <a:ext cx="5486400" cy="3657600"/>
          </a:xfrm>
        </p:spPr>
      </p:pic>
    </p:spTree>
    <p:extLst>
      <p:ext uri="{BB962C8B-B14F-4D97-AF65-F5344CB8AC3E}">
        <p14:creationId xmlns:p14="http://schemas.microsoft.com/office/powerpoint/2010/main" val="2177228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811E3-A28E-184F-F1A8-360F02B3E323}"/>
              </a:ext>
            </a:extLst>
          </p:cNvPr>
          <p:cNvSpPr>
            <a:spLocks noGrp="1"/>
          </p:cNvSpPr>
          <p:nvPr>
            <p:ph idx="1"/>
          </p:nvPr>
        </p:nvSpPr>
        <p:spPr>
          <a:xfrm>
            <a:off x="838200" y="1825625"/>
            <a:ext cx="9501554" cy="4351338"/>
          </a:xfrm>
        </p:spPr>
        <p:txBody>
          <a:bodyPr/>
          <a:lstStyle/>
          <a:p>
            <a:pPr marL="0" indent="0">
              <a:buNone/>
            </a:pPr>
            <a:r>
              <a:rPr lang="en-US" dirty="0"/>
              <a:t>Persisting considerations:</a:t>
            </a:r>
          </a:p>
          <a:p>
            <a:pPr>
              <a:buFontTx/>
              <a:buChar char="-"/>
            </a:pPr>
            <a:r>
              <a:rPr lang="en-US" dirty="0"/>
              <a:t>I could have added the creaky end back to the manipulated speech to make the end sound less abrupt</a:t>
            </a:r>
          </a:p>
          <a:p>
            <a:pPr>
              <a:buFontTx/>
              <a:buChar char="-"/>
            </a:pPr>
            <a:r>
              <a:rPr lang="en-US" dirty="0"/>
              <a:t>I should have excluded the formant transitions of the flap/tap [</a:t>
            </a:r>
            <a:r>
              <a:rPr lang="en-US" dirty="0" err="1"/>
              <a:t>ɾ</a:t>
            </a:r>
            <a:r>
              <a:rPr lang="en-US" dirty="0"/>
              <a:t>] from the duration manipulations</a:t>
            </a:r>
          </a:p>
        </p:txBody>
      </p:sp>
      <p:sp>
        <p:nvSpPr>
          <p:cNvPr id="4" name="Title 1">
            <a:extLst>
              <a:ext uri="{FF2B5EF4-FFF2-40B4-BE49-F238E27FC236}">
                <a16:creationId xmlns:a16="http://schemas.microsoft.com/office/drawing/2014/main" id="{976906BF-B80F-68C6-2288-0843654DC647}"/>
              </a:ext>
            </a:extLst>
          </p:cNvPr>
          <p:cNvSpPr>
            <a:spLocks noGrp="1"/>
          </p:cNvSpPr>
          <p:nvPr>
            <p:ph type="title"/>
          </p:nvPr>
        </p:nvSpPr>
        <p:spPr>
          <a:xfrm>
            <a:off x="838200" y="365125"/>
            <a:ext cx="10515600" cy="1325563"/>
          </a:xfrm>
        </p:spPr>
        <p:txBody>
          <a:bodyPr/>
          <a:lstStyle/>
          <a:p>
            <a:r>
              <a:rPr lang="en-US" dirty="0">
                <a:solidFill>
                  <a:srgbClr val="0000FF"/>
                </a:solidFill>
              </a:rPr>
              <a:t>toru [o] </a:t>
            </a:r>
            <a:r>
              <a:rPr lang="en-US" dirty="0"/>
              <a:t>vs.</a:t>
            </a:r>
            <a:r>
              <a:rPr lang="en-US" dirty="0">
                <a:solidFill>
                  <a:srgbClr val="FF0C0A"/>
                </a:solidFill>
              </a:rPr>
              <a:t> tooru [oː]</a:t>
            </a:r>
          </a:p>
        </p:txBody>
      </p:sp>
    </p:spTree>
    <p:extLst>
      <p:ext uri="{BB962C8B-B14F-4D97-AF65-F5344CB8AC3E}">
        <p14:creationId xmlns:p14="http://schemas.microsoft.com/office/powerpoint/2010/main" val="1502068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FC90B-FA08-547B-2073-3735A5ED125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571BE7-944F-7BA4-5295-F7E2BAEBA781}"/>
              </a:ext>
            </a:extLst>
          </p:cNvPr>
          <p:cNvSpPr>
            <a:spLocks noGrp="1"/>
          </p:cNvSpPr>
          <p:nvPr>
            <p:ph type="title"/>
          </p:nvPr>
        </p:nvSpPr>
        <p:spPr>
          <a:xfrm>
            <a:off x="838200" y="365125"/>
            <a:ext cx="10515600" cy="1325563"/>
          </a:xfrm>
        </p:spPr>
        <p:txBody>
          <a:bodyPr/>
          <a:lstStyle/>
          <a:p>
            <a:r>
              <a:rPr lang="en-US" dirty="0">
                <a:solidFill>
                  <a:srgbClr val="0000FF"/>
                </a:solidFill>
              </a:rPr>
              <a:t>toru [o] </a:t>
            </a:r>
            <a:r>
              <a:rPr lang="en-US" dirty="0"/>
              <a:t>vs.</a:t>
            </a:r>
            <a:r>
              <a:rPr lang="en-US" dirty="0">
                <a:solidFill>
                  <a:srgbClr val="FF0C0A"/>
                </a:solidFill>
              </a:rPr>
              <a:t> tooru [oː]</a:t>
            </a:r>
          </a:p>
        </p:txBody>
      </p:sp>
      <p:pic>
        <p:nvPicPr>
          <p:cNvPr id="10" name="Picture 9" descr="A screenshot of a computer screen&#10;&#10;Description automatically generated">
            <a:extLst>
              <a:ext uri="{FF2B5EF4-FFF2-40B4-BE49-F238E27FC236}">
                <a16:creationId xmlns:a16="http://schemas.microsoft.com/office/drawing/2014/main" id="{88076AA8-0EC5-4575-EC2C-E75431898F81}"/>
              </a:ext>
            </a:extLst>
          </p:cNvPr>
          <p:cNvPicPr>
            <a:picLocks noChangeAspect="1"/>
          </p:cNvPicPr>
          <p:nvPr/>
        </p:nvPicPr>
        <p:blipFill>
          <a:blip r:embed="rId2"/>
          <a:stretch>
            <a:fillRect/>
          </a:stretch>
        </p:blipFill>
        <p:spPr>
          <a:xfrm>
            <a:off x="6494384" y="1925151"/>
            <a:ext cx="5125627" cy="358225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16CEB08-4039-B5BB-F70E-F516CB6249EC}"/>
              </a:ext>
            </a:extLst>
          </p:cNvPr>
          <p:cNvPicPr>
            <a:picLocks noChangeAspect="1"/>
          </p:cNvPicPr>
          <p:nvPr/>
        </p:nvPicPr>
        <p:blipFill>
          <a:blip r:embed="rId3"/>
          <a:stretch>
            <a:fillRect/>
          </a:stretch>
        </p:blipFill>
        <p:spPr>
          <a:xfrm>
            <a:off x="838200" y="1709254"/>
            <a:ext cx="4837956" cy="5148746"/>
          </a:xfrm>
          <a:prstGeom prst="rect">
            <a:avLst/>
          </a:prstGeom>
        </p:spPr>
      </p:pic>
    </p:spTree>
    <p:extLst>
      <p:ext uri="{BB962C8B-B14F-4D97-AF65-F5344CB8AC3E}">
        <p14:creationId xmlns:p14="http://schemas.microsoft.com/office/powerpoint/2010/main" val="863199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70608-A926-4E7C-524A-90A645C05859}"/>
              </a:ext>
            </a:extLst>
          </p:cNvPr>
          <p:cNvSpPr>
            <a:spLocks noGrp="1"/>
          </p:cNvSpPr>
          <p:nvPr>
            <p:ph type="title"/>
          </p:nvPr>
        </p:nvSpPr>
        <p:spPr/>
        <p:txBody>
          <a:bodyPr/>
          <a:lstStyle/>
          <a:p>
            <a:r>
              <a:rPr lang="en-US" dirty="0"/>
              <a:t>Praat scripting resources</a:t>
            </a:r>
          </a:p>
        </p:txBody>
      </p:sp>
      <p:sp>
        <p:nvSpPr>
          <p:cNvPr id="3" name="Content Placeholder 2">
            <a:extLst>
              <a:ext uri="{FF2B5EF4-FFF2-40B4-BE49-F238E27FC236}">
                <a16:creationId xmlns:a16="http://schemas.microsoft.com/office/drawing/2014/main" id="{FDA20682-087D-4606-C920-DE45F9A51E43}"/>
              </a:ext>
            </a:extLst>
          </p:cNvPr>
          <p:cNvSpPr>
            <a:spLocks noGrp="1"/>
          </p:cNvSpPr>
          <p:nvPr>
            <p:ph idx="1"/>
          </p:nvPr>
        </p:nvSpPr>
        <p:spPr>
          <a:xfrm>
            <a:off x="838200" y="1825625"/>
            <a:ext cx="10515600" cy="4667250"/>
          </a:xfrm>
        </p:spPr>
        <p:txBody>
          <a:bodyPr>
            <a:normAutofit lnSpcReduction="10000"/>
          </a:bodyPr>
          <a:lstStyle/>
          <a:p>
            <a:r>
              <a:rPr lang="en-US" dirty="0">
                <a:hlinkClick r:id="rId3"/>
              </a:rPr>
              <a:t>Matt Winn website</a:t>
            </a:r>
            <a:r>
              <a:rPr lang="en-US" dirty="0"/>
              <a:t> (with Praat scripts), Listen Lab </a:t>
            </a:r>
            <a:r>
              <a:rPr lang="en-US" dirty="0">
                <a:hlinkClick r:id="rId4"/>
              </a:rPr>
              <a:t>GitHub</a:t>
            </a:r>
            <a:r>
              <a:rPr lang="en-US" dirty="0"/>
              <a:t> (with more updated Praat scripts), </a:t>
            </a:r>
            <a:r>
              <a:rPr lang="en-US" dirty="0" err="1"/>
              <a:t>ListenLab</a:t>
            </a:r>
            <a:r>
              <a:rPr lang="en-US" dirty="0"/>
              <a:t> </a:t>
            </a:r>
            <a:r>
              <a:rPr lang="en-US" dirty="0">
                <a:hlinkClick r:id="rId5"/>
              </a:rPr>
              <a:t>YouTube channel </a:t>
            </a:r>
            <a:r>
              <a:rPr lang="en-US" dirty="0"/>
              <a:t>with </a:t>
            </a:r>
            <a:r>
              <a:rPr lang="en-US" dirty="0">
                <a:hlinkClick r:id="rId6"/>
              </a:rPr>
              <a:t>Praat playlist</a:t>
            </a:r>
            <a:r>
              <a:rPr lang="en-US" dirty="0"/>
              <a:t> (with demonstration of Praat scripts)</a:t>
            </a:r>
          </a:p>
          <a:p>
            <a:r>
              <a:rPr lang="en-US" dirty="0"/>
              <a:t>Webpage explaining </a:t>
            </a:r>
            <a:r>
              <a:rPr lang="en-US" dirty="0">
                <a:hlinkClick r:id="rId7"/>
              </a:rPr>
              <a:t>PSOLA modification of speech </a:t>
            </a:r>
            <a:r>
              <a:rPr lang="en-US" dirty="0"/>
              <a:t>from Charles University in Prague, Institute of Phonetics (primary Praat algorithm used to changed pitch and duration) from </a:t>
            </a:r>
          </a:p>
          <a:p>
            <a:r>
              <a:rPr lang="en-US" dirty="0">
                <a:hlinkClick r:id="rId8"/>
              </a:rPr>
              <a:t>SPEAC lab Praat scripts</a:t>
            </a:r>
            <a:endParaRPr lang="en-US" dirty="0"/>
          </a:p>
          <a:p>
            <a:r>
              <a:rPr lang="en-US" dirty="0">
                <a:hlinkClick r:id="rId9"/>
              </a:rPr>
              <a:t>Praat scripting tutorial website</a:t>
            </a:r>
            <a:r>
              <a:rPr lang="en-US" dirty="0"/>
              <a:t> by Daniel Riggs</a:t>
            </a:r>
          </a:p>
          <a:p>
            <a:r>
              <a:rPr lang="en-US" dirty="0">
                <a:hlinkClick r:id="rId10"/>
              </a:rPr>
              <a:t>Phonetics on Speech Praat Scripting Tutorial online textbook</a:t>
            </a:r>
            <a:r>
              <a:rPr lang="en-US" dirty="0"/>
              <a:t> by Dr. </a:t>
            </a:r>
            <a:r>
              <a:rPr lang="en-US" dirty="0" err="1"/>
              <a:t>Jörg</a:t>
            </a:r>
            <a:r>
              <a:rPr lang="en-US" dirty="0"/>
              <a:t> Mayer</a:t>
            </a:r>
          </a:p>
          <a:p>
            <a:r>
              <a:rPr lang="en-US" dirty="0">
                <a:hlinkClick r:id="rId11"/>
              </a:rPr>
              <a:t>Using Praat for Linguistics Research </a:t>
            </a:r>
            <a:r>
              <a:rPr lang="en-US" dirty="0"/>
              <a:t>by Dr. Will Styler</a:t>
            </a:r>
          </a:p>
        </p:txBody>
      </p:sp>
    </p:spTree>
    <p:extLst>
      <p:ext uri="{BB962C8B-B14F-4D97-AF65-F5344CB8AC3E}">
        <p14:creationId xmlns:p14="http://schemas.microsoft.com/office/powerpoint/2010/main" val="4235252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433A-C565-8CEA-0A12-B33EA4FAA254}"/>
              </a:ext>
            </a:extLst>
          </p:cNvPr>
          <p:cNvSpPr>
            <a:spLocks noGrp="1"/>
          </p:cNvSpPr>
          <p:nvPr>
            <p:ph type="title"/>
          </p:nvPr>
        </p:nvSpPr>
        <p:spPr>
          <a:xfrm>
            <a:off x="838199" y="365125"/>
            <a:ext cx="10515601" cy="1325563"/>
          </a:xfrm>
        </p:spPr>
        <p:txBody>
          <a:bodyPr>
            <a:normAutofit/>
          </a:bodyPr>
          <a:lstStyle/>
          <a:p>
            <a:r>
              <a:rPr lang="en-US" sz="3600" dirty="0"/>
              <a:t>Resources for synthesizing speech using other tools</a:t>
            </a:r>
          </a:p>
        </p:txBody>
      </p:sp>
      <p:sp>
        <p:nvSpPr>
          <p:cNvPr id="3" name="Content Placeholder 2">
            <a:extLst>
              <a:ext uri="{FF2B5EF4-FFF2-40B4-BE49-F238E27FC236}">
                <a16:creationId xmlns:a16="http://schemas.microsoft.com/office/drawing/2014/main" id="{D9FD9568-126A-0386-9D19-3EE586533B94}"/>
              </a:ext>
            </a:extLst>
          </p:cNvPr>
          <p:cNvSpPr>
            <a:spLocks noGrp="1"/>
          </p:cNvSpPr>
          <p:nvPr>
            <p:ph idx="1"/>
          </p:nvPr>
        </p:nvSpPr>
        <p:spPr/>
        <p:txBody>
          <a:bodyPr/>
          <a:lstStyle/>
          <a:p>
            <a:r>
              <a:rPr lang="en-US" dirty="0">
                <a:hlinkClick r:id="rId2"/>
              </a:rPr>
              <a:t>TANDEM-STRAIGHT GUI tutorial </a:t>
            </a:r>
            <a:r>
              <a:rPr lang="en-US" dirty="0"/>
              <a:t>by Annie Helms</a:t>
            </a:r>
          </a:p>
          <a:p>
            <a:r>
              <a:rPr lang="en-US" dirty="0">
                <a:hlinkClick r:id="rId3"/>
              </a:rPr>
              <a:t>STRAIGHT tutorial using MATLAB </a:t>
            </a:r>
            <a:r>
              <a:rPr lang="en-US" dirty="0"/>
              <a:t>by Avery </a:t>
            </a:r>
            <a:r>
              <a:rPr lang="en-US" dirty="0" err="1"/>
              <a:t>Ozburn</a:t>
            </a:r>
            <a:endParaRPr lang="en-US" dirty="0"/>
          </a:p>
          <a:p>
            <a:r>
              <a:rPr lang="en-US" dirty="0"/>
              <a:t>Another </a:t>
            </a:r>
            <a:r>
              <a:rPr lang="en-US" dirty="0">
                <a:hlinkClick r:id="rId4"/>
              </a:rPr>
              <a:t>STRAIGHT tutorial using MATLAB</a:t>
            </a:r>
            <a:r>
              <a:rPr lang="en-US" dirty="0"/>
              <a:t> by Michael McAuliffe</a:t>
            </a:r>
          </a:p>
          <a:p>
            <a:r>
              <a:rPr lang="en-US" dirty="0">
                <a:hlinkClick r:id="rId5"/>
              </a:rPr>
              <a:t>WORLD GUI tools for speech science tutorial using MATLAB </a:t>
            </a:r>
            <a:r>
              <a:rPr lang="en-US" dirty="0"/>
              <a:t>by Hideki Kawahara</a:t>
            </a:r>
          </a:p>
          <a:p>
            <a:endParaRPr lang="en-US" dirty="0"/>
          </a:p>
        </p:txBody>
      </p:sp>
    </p:spTree>
    <p:extLst>
      <p:ext uri="{BB962C8B-B14F-4D97-AF65-F5344CB8AC3E}">
        <p14:creationId xmlns:p14="http://schemas.microsoft.com/office/powerpoint/2010/main" val="342965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6ADE-8F76-0EE0-4EDC-08ED4A48C73A}"/>
              </a:ext>
            </a:extLst>
          </p:cNvPr>
          <p:cNvSpPr>
            <a:spLocks noGrp="1"/>
          </p:cNvSpPr>
          <p:nvPr>
            <p:ph type="title"/>
          </p:nvPr>
        </p:nvSpPr>
        <p:spPr/>
        <p:txBody>
          <a:bodyPr>
            <a:normAutofit fontScale="90000"/>
          </a:bodyPr>
          <a:lstStyle/>
          <a:p>
            <a:r>
              <a:rPr lang="en-US" dirty="0"/>
              <a:t>Multiple cue integration, cue sensitivity, and perceptual flexibility is advantageous for learning novel L2 speech categories</a:t>
            </a:r>
          </a:p>
        </p:txBody>
      </p:sp>
      <p:pic>
        <p:nvPicPr>
          <p:cNvPr id="1026" name="Picture 2">
            <a:extLst>
              <a:ext uri="{FF2B5EF4-FFF2-40B4-BE49-F238E27FC236}">
                <a16:creationId xmlns:a16="http://schemas.microsoft.com/office/drawing/2014/main" id="{62EF058E-E62D-350E-3989-AD784D1DF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310078"/>
            <a:ext cx="10289661" cy="2718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5F18E9-C707-38DE-9FA5-33E20F97C5F9}"/>
              </a:ext>
            </a:extLst>
          </p:cNvPr>
          <p:cNvSpPr txBox="1"/>
          <p:nvPr/>
        </p:nvSpPr>
        <p:spPr>
          <a:xfrm>
            <a:off x="9197788" y="6096000"/>
            <a:ext cx="2829621" cy="369332"/>
          </a:xfrm>
          <a:prstGeom prst="rect">
            <a:avLst/>
          </a:prstGeom>
          <a:noFill/>
        </p:spPr>
        <p:txBody>
          <a:bodyPr wrap="none" rtlCol="0">
            <a:spAutoFit/>
          </a:bodyPr>
          <a:lstStyle/>
          <a:p>
            <a:r>
              <a:rPr lang="en-US" dirty="0"/>
              <a:t>Nagle &amp; </a:t>
            </a:r>
            <a:r>
              <a:rPr lang="en-US" dirty="0" err="1"/>
              <a:t>Baese</a:t>
            </a:r>
            <a:r>
              <a:rPr lang="en-US" dirty="0"/>
              <a:t>-Berk (2022)</a:t>
            </a:r>
          </a:p>
        </p:txBody>
      </p:sp>
    </p:spTree>
    <p:extLst>
      <p:ext uri="{BB962C8B-B14F-4D97-AF65-F5344CB8AC3E}">
        <p14:creationId xmlns:p14="http://schemas.microsoft.com/office/powerpoint/2010/main" val="92420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B728A6-315A-D4B0-22F2-39050695B8AA}"/>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279FE8F1-8141-6B22-9EBC-F636F846AEDA}"/>
              </a:ext>
            </a:extLst>
          </p:cNvPr>
          <p:cNvPicPr>
            <a:picLocks noChangeAspect="1"/>
          </p:cNvPicPr>
          <p:nvPr/>
        </p:nvPicPr>
        <p:blipFill>
          <a:blip r:embed="rId4"/>
          <a:stretch>
            <a:fillRect/>
          </a:stretch>
        </p:blipFill>
        <p:spPr>
          <a:xfrm>
            <a:off x="2051047" y="3293867"/>
            <a:ext cx="3187700" cy="2743200"/>
          </a:xfrm>
          <a:prstGeom prst="rect">
            <a:avLst/>
          </a:prstGeom>
        </p:spPr>
      </p:pic>
      <p:pic>
        <p:nvPicPr>
          <p:cNvPr id="5" name="Picture 4" descr="A diagram of a bar with numbers and a triangle&#10;&#10;Description automatically generated with medium confidence">
            <a:extLst>
              <a:ext uri="{FF2B5EF4-FFF2-40B4-BE49-F238E27FC236}">
                <a16:creationId xmlns:a16="http://schemas.microsoft.com/office/drawing/2014/main" id="{CF2C7493-E66E-6BA2-B920-ED631E0F98D7}"/>
              </a:ext>
            </a:extLst>
          </p:cNvPr>
          <p:cNvPicPr>
            <a:picLocks noChangeAspect="1"/>
          </p:cNvPicPr>
          <p:nvPr/>
        </p:nvPicPr>
        <p:blipFill rotWithShape="1">
          <a:blip r:embed="rId5"/>
          <a:srcRect l="62683" t="2229" r="6348" b="-2229"/>
          <a:stretch/>
        </p:blipFill>
        <p:spPr>
          <a:xfrm>
            <a:off x="9268691" y="4484132"/>
            <a:ext cx="2737043" cy="1552935"/>
          </a:xfrm>
          <a:prstGeom prst="rect">
            <a:avLst/>
          </a:prstGeom>
        </p:spPr>
      </p:pic>
      <p:sp>
        <p:nvSpPr>
          <p:cNvPr id="8" name="Up Arrow 7">
            <a:extLst>
              <a:ext uri="{FF2B5EF4-FFF2-40B4-BE49-F238E27FC236}">
                <a16:creationId xmlns:a16="http://schemas.microsoft.com/office/drawing/2014/main" id="{7B9330BC-3E4D-5C29-E0B7-9CC10AB1BD46}"/>
              </a:ext>
            </a:extLst>
          </p:cNvPr>
          <p:cNvSpPr/>
          <p:nvPr/>
        </p:nvSpPr>
        <p:spPr>
          <a:xfrm>
            <a:off x="10471122" y="6026666"/>
            <a:ext cx="304800" cy="578304"/>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7D0BFC-D0CF-9144-C4DE-6237FE81462E}"/>
              </a:ext>
            </a:extLst>
          </p:cNvPr>
          <p:cNvSpPr txBox="1"/>
          <p:nvPr/>
        </p:nvSpPr>
        <p:spPr>
          <a:xfrm>
            <a:off x="6451593" y="6137387"/>
            <a:ext cx="3088089" cy="369332"/>
          </a:xfrm>
          <a:prstGeom prst="rect">
            <a:avLst/>
          </a:prstGeom>
          <a:noFill/>
        </p:spPr>
        <p:txBody>
          <a:bodyPr wrap="none" rtlCol="0">
            <a:spAutoFit/>
          </a:bodyPr>
          <a:lstStyle/>
          <a:p>
            <a:r>
              <a:rPr lang="en-US" dirty="0"/>
              <a:t>(</a:t>
            </a:r>
            <a:r>
              <a:rPr lang="en-US" dirty="0" err="1"/>
              <a:t>Kapnoula</a:t>
            </a:r>
            <a:r>
              <a:rPr lang="en-US" dirty="0"/>
              <a:t> &amp; McMurray, 2021)</a:t>
            </a:r>
          </a:p>
        </p:txBody>
      </p:sp>
      <p:sp>
        <p:nvSpPr>
          <p:cNvPr id="10" name="TextBox 9">
            <a:extLst>
              <a:ext uri="{FF2B5EF4-FFF2-40B4-BE49-F238E27FC236}">
                <a16:creationId xmlns:a16="http://schemas.microsoft.com/office/drawing/2014/main" id="{B06719B0-0F5A-F23D-3590-8897282F4456}"/>
              </a:ext>
            </a:extLst>
          </p:cNvPr>
          <p:cNvSpPr txBox="1"/>
          <p:nvPr/>
        </p:nvSpPr>
        <p:spPr>
          <a:xfrm>
            <a:off x="2051047" y="6123543"/>
            <a:ext cx="2755883" cy="369332"/>
          </a:xfrm>
          <a:prstGeom prst="rect">
            <a:avLst/>
          </a:prstGeom>
          <a:noFill/>
        </p:spPr>
        <p:txBody>
          <a:bodyPr wrap="none" rtlCol="0">
            <a:spAutoFit/>
          </a:bodyPr>
          <a:lstStyle/>
          <a:p>
            <a:r>
              <a:rPr lang="en-US" dirty="0"/>
              <a:t>(Nagle &amp; </a:t>
            </a:r>
            <a:r>
              <a:rPr lang="en-US" dirty="0" err="1"/>
              <a:t>Baese</a:t>
            </a:r>
            <a:r>
              <a:rPr lang="en-US" dirty="0"/>
              <a:t>-Berk, 2022)</a:t>
            </a:r>
            <a:endParaRPr lang="en-US" b="1" dirty="0"/>
          </a:p>
        </p:txBody>
      </p:sp>
      <p:grpSp>
        <p:nvGrpSpPr>
          <p:cNvPr id="11" name="Group 10">
            <a:extLst>
              <a:ext uri="{FF2B5EF4-FFF2-40B4-BE49-F238E27FC236}">
                <a16:creationId xmlns:a16="http://schemas.microsoft.com/office/drawing/2014/main" id="{5924F01F-799D-F6DE-A6A3-CB3EFA628188}"/>
              </a:ext>
            </a:extLst>
          </p:cNvPr>
          <p:cNvGrpSpPr/>
          <p:nvPr/>
        </p:nvGrpSpPr>
        <p:grpSpPr>
          <a:xfrm>
            <a:off x="2051047" y="4760557"/>
            <a:ext cx="3187700" cy="1276510"/>
            <a:chOff x="2051047" y="4760557"/>
            <a:chExt cx="3187700" cy="1276510"/>
          </a:xfrm>
        </p:grpSpPr>
        <p:pic>
          <p:nvPicPr>
            <p:cNvPr id="12" name="Picture 11">
              <a:extLst>
                <a:ext uri="{FF2B5EF4-FFF2-40B4-BE49-F238E27FC236}">
                  <a16:creationId xmlns:a16="http://schemas.microsoft.com/office/drawing/2014/main" id="{3C4C34D7-05BC-7A87-4431-FCEACC093258}"/>
                </a:ext>
              </a:extLst>
            </p:cNvPr>
            <p:cNvPicPr>
              <a:picLocks noChangeAspect="1"/>
            </p:cNvPicPr>
            <p:nvPr/>
          </p:nvPicPr>
          <p:blipFill rotWithShape="1">
            <a:blip r:embed="rId4"/>
            <a:srcRect t="53466"/>
            <a:stretch/>
          </p:blipFill>
          <p:spPr>
            <a:xfrm>
              <a:off x="2051047" y="4760557"/>
              <a:ext cx="3187700" cy="1276510"/>
            </a:xfrm>
            <a:prstGeom prst="rect">
              <a:avLst/>
            </a:prstGeom>
          </p:spPr>
        </p:pic>
        <p:sp>
          <p:nvSpPr>
            <p:cNvPr id="13" name="TextBox 12">
              <a:extLst>
                <a:ext uri="{FF2B5EF4-FFF2-40B4-BE49-F238E27FC236}">
                  <a16:creationId xmlns:a16="http://schemas.microsoft.com/office/drawing/2014/main" id="{C334C49F-3B0C-E4D6-AD12-D2BAD3EABE18}"/>
                </a:ext>
              </a:extLst>
            </p:cNvPr>
            <p:cNvSpPr txBox="1"/>
            <p:nvPr/>
          </p:nvSpPr>
          <p:spPr>
            <a:xfrm>
              <a:off x="4047066" y="5520267"/>
              <a:ext cx="558801" cy="287364"/>
            </a:xfrm>
            <a:prstGeom prst="rect">
              <a:avLst/>
            </a:prstGeom>
            <a:solidFill>
              <a:schemeClr val="bg1"/>
            </a:solidFill>
          </p:spPr>
          <p:txBody>
            <a:bodyPr wrap="square" rtlCol="0">
              <a:spAutoFit/>
            </a:bodyPr>
            <a:lstStyle/>
            <a:p>
              <a:r>
                <a:rPr lang="en-US" sz="1200" dirty="0"/>
                <a:t>25 ms</a:t>
              </a:r>
            </a:p>
          </p:txBody>
        </p:sp>
      </p:grpSp>
      <p:sp>
        <p:nvSpPr>
          <p:cNvPr id="16" name="Title 15">
            <a:extLst>
              <a:ext uri="{FF2B5EF4-FFF2-40B4-BE49-F238E27FC236}">
                <a16:creationId xmlns:a16="http://schemas.microsoft.com/office/drawing/2014/main" id="{72C4D0D0-EFC7-4EBF-A816-653740AAB212}"/>
              </a:ext>
            </a:extLst>
          </p:cNvPr>
          <p:cNvSpPr>
            <a:spLocks noGrp="1"/>
          </p:cNvSpPr>
          <p:nvPr>
            <p:ph type="title"/>
          </p:nvPr>
        </p:nvSpPr>
        <p:spPr>
          <a:xfrm>
            <a:off x="838200" y="603770"/>
            <a:ext cx="10515600" cy="1325563"/>
          </a:xfrm>
        </p:spPr>
        <p:txBody>
          <a:bodyPr>
            <a:normAutofit fontScale="90000"/>
          </a:bodyPr>
          <a:lstStyle/>
          <a:p>
            <a:r>
              <a:rPr lang="en-US" dirty="0"/>
              <a:t>There may be a bidirectional relationship between gradient categorization and </a:t>
            </a:r>
            <a:r>
              <a:rPr lang="en-US" dirty="0" err="1"/>
              <a:t>mutlilingualism</a:t>
            </a:r>
            <a:r>
              <a:rPr lang="en-US" dirty="0"/>
              <a:t>, connected through perceptual flexibility</a:t>
            </a:r>
            <a:br>
              <a:rPr lang="en-US" dirty="0"/>
            </a:br>
            <a:endParaRPr lang="en-US" dirty="0"/>
          </a:p>
        </p:txBody>
      </p:sp>
    </p:spTree>
    <p:custDataLst>
      <p:tags r:id="rId1"/>
    </p:custDataLst>
    <p:extLst>
      <p:ext uri="{BB962C8B-B14F-4D97-AF65-F5344CB8AC3E}">
        <p14:creationId xmlns:p14="http://schemas.microsoft.com/office/powerpoint/2010/main" val="3015539754"/>
      </p:ext>
    </p:extLst>
  </p:cSld>
  <p:clrMapOvr>
    <a:masterClrMapping/>
  </p:clrMapOvr>
  <mc:AlternateContent xmlns:mc="http://schemas.openxmlformats.org/markup-compatibility/2006" xmlns:p14="http://schemas.microsoft.com/office/powerpoint/2010/main">
    <mc:Choice Requires="p14">
      <p:transition spd="slow" p14:dur="2000" advTm="15998"/>
    </mc:Choice>
    <mc:Fallback xmlns="">
      <p:transition spd="slow" advTm="159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92 -0.00092 L -0.05989 -0.00092 " pathEditMode="relative" rAng="0" ptsTypes="AA">
                                      <p:cBhvr>
                                        <p:cTn id="6" dur="2000" fill="hold"/>
                                        <p:tgtEl>
                                          <p:spTgt spid="8"/>
                                        </p:tgtEl>
                                        <p:attrNameLst>
                                          <p:attrName>ppt_x</p:attrName>
                                          <p:attrName>ppt_y</p:attrName>
                                        </p:attrNameLst>
                                      </p:cBhvr>
                                      <p:rCtr x="-3047" y="0"/>
                                    </p:animMotion>
                                  </p:childTnLst>
                                </p:cTn>
                              </p:par>
                            </p:childTnLst>
                          </p:cTn>
                        </p:par>
                        <p:par>
                          <p:cTn id="7" fill="hold">
                            <p:stCondLst>
                              <p:cond delay="2000"/>
                            </p:stCondLst>
                            <p:childTnLst>
                              <p:par>
                                <p:cTn id="8" presetID="0" presetClass="path" presetSubtype="0" accel="50000" decel="50000" fill="hold" grpId="1" nodeType="afterEffect">
                                  <p:stCondLst>
                                    <p:cond delay="0"/>
                                  </p:stCondLst>
                                  <p:childTnLst>
                                    <p:animMotion origin="layout" path="M -0.05989 -0.00092 L 0.0599 -0.00046 " pathEditMode="relative" rAng="0" ptsTypes="AA">
                                      <p:cBhvr>
                                        <p:cTn id="9" dur="2000" fill="hold"/>
                                        <p:tgtEl>
                                          <p:spTgt spid="8"/>
                                        </p:tgtEl>
                                        <p:attrNameLst>
                                          <p:attrName>ppt_x</p:attrName>
                                          <p:attrName>ppt_y</p:attrName>
                                        </p:attrNameLst>
                                      </p:cBhvr>
                                      <p:rCtr x="5990" y="23"/>
                                    </p:animMotion>
                                  </p:childTnLst>
                                </p:cTn>
                              </p:par>
                            </p:childTnLst>
                          </p:cTn>
                        </p:par>
                        <p:par>
                          <p:cTn id="10" fill="hold">
                            <p:stCondLst>
                              <p:cond delay="4000"/>
                            </p:stCondLst>
                            <p:childTnLst>
                              <p:par>
                                <p:cTn id="11" presetID="0" presetClass="path" presetSubtype="0" accel="50000" decel="50000" fill="hold" grpId="2" nodeType="afterEffect">
                                  <p:stCondLst>
                                    <p:cond delay="0"/>
                                  </p:stCondLst>
                                  <p:childTnLst>
                                    <p:animMotion origin="layout" path="M 0.0599 -0.00046 L -4.16667E-6 -3.33333E-6 " pathEditMode="relative" rAng="0" ptsTypes="AA">
                                      <p:cBhvr>
                                        <p:cTn id="12" dur="2000" fill="hold"/>
                                        <p:tgtEl>
                                          <p:spTgt spid="8"/>
                                        </p:tgtEl>
                                        <p:attrNameLst>
                                          <p:attrName>ppt_x</p:attrName>
                                          <p:attrName>ppt_y</p:attrName>
                                        </p:attrNameLst>
                                      </p:cBhvr>
                                      <p:rCtr x="-299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F463-8A82-7604-9C86-27F5C14E7EEF}"/>
              </a:ext>
            </a:extLst>
          </p:cNvPr>
          <p:cNvSpPr>
            <a:spLocks noGrp="1"/>
          </p:cNvSpPr>
          <p:nvPr>
            <p:ph type="title"/>
          </p:nvPr>
        </p:nvSpPr>
        <p:spPr/>
        <p:txBody>
          <a:bodyPr/>
          <a:lstStyle/>
          <a:p>
            <a:r>
              <a:rPr lang="en-US" dirty="0"/>
              <a:t>Perceptual task: L1 and L2 VAS</a:t>
            </a:r>
          </a:p>
        </p:txBody>
      </p:sp>
      <p:sp>
        <p:nvSpPr>
          <p:cNvPr id="3" name="Content Placeholder 2">
            <a:extLst>
              <a:ext uri="{FF2B5EF4-FFF2-40B4-BE49-F238E27FC236}">
                <a16:creationId xmlns:a16="http://schemas.microsoft.com/office/drawing/2014/main" id="{23C8B76E-2108-BDD1-FC61-8BC760AA476B}"/>
              </a:ext>
            </a:extLst>
          </p:cNvPr>
          <p:cNvSpPr>
            <a:spLocks noGrp="1"/>
          </p:cNvSpPr>
          <p:nvPr>
            <p:ph idx="1"/>
          </p:nvPr>
        </p:nvSpPr>
        <p:spPr/>
        <p:txBody>
          <a:bodyPr>
            <a:normAutofit lnSpcReduction="10000"/>
          </a:bodyPr>
          <a:lstStyle/>
          <a:p>
            <a:r>
              <a:rPr lang="en-US" dirty="0"/>
              <a:t>2-dimensional continua between words with contrasting phonemes that vary along primary and secondary acoustic dimensions</a:t>
            </a:r>
          </a:p>
          <a:p>
            <a:r>
              <a:rPr lang="en-US" dirty="0"/>
              <a:t>7 steps along primary dimension, 5 steps along secondary dimension</a:t>
            </a:r>
          </a:p>
          <a:p>
            <a:r>
              <a:rPr lang="en-US" dirty="0"/>
              <a:t>2 continua in English, 2 continua in Japanese</a:t>
            </a:r>
          </a:p>
          <a:p>
            <a:r>
              <a:rPr lang="en-US" dirty="0"/>
              <a:t>reason [</a:t>
            </a:r>
            <a:r>
              <a:rPr lang="en-US" dirty="0" err="1"/>
              <a:t>i</a:t>
            </a:r>
            <a:r>
              <a:rPr lang="en-US" dirty="0"/>
              <a:t>] vs. risen [</a:t>
            </a:r>
            <a:r>
              <a:rPr lang="en-US" dirty="0" err="1"/>
              <a:t>ɪ</a:t>
            </a:r>
            <a:r>
              <a:rPr lang="en-US" dirty="0"/>
              <a:t>]</a:t>
            </a:r>
          </a:p>
          <a:p>
            <a:r>
              <a:rPr lang="en-US" dirty="0"/>
              <a:t>indent [d] vs. intent. [t]</a:t>
            </a:r>
          </a:p>
          <a:p>
            <a:r>
              <a:rPr lang="en-US" dirty="0"/>
              <a:t>toru [o] vs. tooru [oː]</a:t>
            </a:r>
          </a:p>
          <a:p>
            <a:r>
              <a:rPr lang="en-US" dirty="0"/>
              <a:t>kata [t] vs. katta [tː]</a:t>
            </a:r>
          </a:p>
        </p:txBody>
      </p:sp>
    </p:spTree>
    <p:extLst>
      <p:ext uri="{BB962C8B-B14F-4D97-AF65-F5344CB8AC3E}">
        <p14:creationId xmlns:p14="http://schemas.microsoft.com/office/powerpoint/2010/main" val="109086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4A2DFA4-1F45-8B3C-DDE1-A83103625F03}"/>
              </a:ext>
            </a:extLst>
          </p:cNvPr>
          <p:cNvGrpSpPr/>
          <p:nvPr/>
        </p:nvGrpSpPr>
        <p:grpSpPr>
          <a:xfrm>
            <a:off x="484094" y="663388"/>
            <a:ext cx="11331388" cy="5827059"/>
            <a:chOff x="484094" y="663388"/>
            <a:chExt cx="11331388" cy="5827059"/>
          </a:xfrm>
        </p:grpSpPr>
        <p:grpSp>
          <p:nvGrpSpPr>
            <p:cNvPr id="8" name="Group 7">
              <a:extLst>
                <a:ext uri="{FF2B5EF4-FFF2-40B4-BE49-F238E27FC236}">
                  <a16:creationId xmlns:a16="http://schemas.microsoft.com/office/drawing/2014/main" id="{519DB6AF-99A9-ADEB-BC62-EDBEC42BB466}"/>
                </a:ext>
              </a:extLst>
            </p:cNvPr>
            <p:cNvGrpSpPr/>
            <p:nvPr/>
          </p:nvGrpSpPr>
          <p:grpSpPr>
            <a:xfrm>
              <a:off x="484094" y="663388"/>
              <a:ext cx="11331388" cy="5827059"/>
              <a:chOff x="484094" y="663388"/>
              <a:chExt cx="11331388" cy="5827059"/>
            </a:xfrm>
          </p:grpSpPr>
          <p:cxnSp>
            <p:nvCxnSpPr>
              <p:cNvPr id="5" name="Straight Connector 4">
                <a:extLst>
                  <a:ext uri="{FF2B5EF4-FFF2-40B4-BE49-F238E27FC236}">
                    <a16:creationId xmlns:a16="http://schemas.microsoft.com/office/drawing/2014/main" id="{48D3EC28-2950-7839-9ADB-9049AD81BFB4}"/>
                  </a:ext>
                </a:extLst>
              </p:cNvPr>
              <p:cNvCxnSpPr>
                <a:cxnSpLocks/>
              </p:cNvCxnSpPr>
              <p:nvPr/>
            </p:nvCxnSpPr>
            <p:spPr>
              <a:xfrm>
                <a:off x="2878015" y="3516923"/>
                <a:ext cx="6435969"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A7D0212-95BD-3433-1C9B-69D4775F2480}"/>
                  </a:ext>
                </a:extLst>
              </p:cNvPr>
              <p:cNvSpPr txBox="1"/>
              <p:nvPr/>
            </p:nvSpPr>
            <p:spPr>
              <a:xfrm>
                <a:off x="968532" y="3105834"/>
                <a:ext cx="1455848" cy="646331"/>
              </a:xfrm>
              <a:prstGeom prst="rect">
                <a:avLst/>
              </a:prstGeom>
              <a:noFill/>
            </p:spPr>
            <p:txBody>
              <a:bodyPr wrap="none" rtlCol="0">
                <a:spAutoFit/>
              </a:bodyPr>
              <a:lstStyle/>
              <a:p>
                <a:pPr algn="ctr"/>
                <a:r>
                  <a:rPr lang="en-US" sz="3600" dirty="0"/>
                  <a:t>indent</a:t>
                </a:r>
              </a:p>
            </p:txBody>
          </p:sp>
          <p:sp>
            <p:nvSpPr>
              <p:cNvPr id="3" name="TextBox 2">
                <a:extLst>
                  <a:ext uri="{FF2B5EF4-FFF2-40B4-BE49-F238E27FC236}">
                    <a16:creationId xmlns:a16="http://schemas.microsoft.com/office/drawing/2014/main" id="{372DC601-F5BC-5826-626C-F2504D50DC82}"/>
                  </a:ext>
                </a:extLst>
              </p:cNvPr>
              <p:cNvSpPr txBox="1"/>
              <p:nvPr/>
            </p:nvSpPr>
            <p:spPr>
              <a:xfrm>
                <a:off x="9806412" y="3105833"/>
                <a:ext cx="1344599" cy="646331"/>
              </a:xfrm>
              <a:prstGeom prst="rect">
                <a:avLst/>
              </a:prstGeom>
              <a:noFill/>
            </p:spPr>
            <p:txBody>
              <a:bodyPr wrap="none" rtlCol="0">
                <a:spAutoFit/>
              </a:bodyPr>
              <a:lstStyle/>
              <a:p>
                <a:pPr algn="ctr"/>
                <a:r>
                  <a:rPr lang="en-US" sz="3600" dirty="0"/>
                  <a:t>intent</a:t>
                </a:r>
              </a:p>
            </p:txBody>
          </p:sp>
          <p:sp>
            <p:nvSpPr>
              <p:cNvPr id="4" name="Rectangle 3">
                <a:extLst>
                  <a:ext uri="{FF2B5EF4-FFF2-40B4-BE49-F238E27FC236}">
                    <a16:creationId xmlns:a16="http://schemas.microsoft.com/office/drawing/2014/main" id="{BD484007-1B01-E6AE-175C-6ED05661E52F}"/>
                  </a:ext>
                </a:extLst>
              </p:cNvPr>
              <p:cNvSpPr/>
              <p:nvPr/>
            </p:nvSpPr>
            <p:spPr>
              <a:xfrm>
                <a:off x="484094" y="663388"/>
                <a:ext cx="11331388" cy="58270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D4FAF7F-45B4-869C-28D3-8E2332B6B61A}"/>
                </a:ext>
              </a:extLst>
            </p:cNvPr>
            <p:cNvSpPr txBox="1"/>
            <p:nvPr/>
          </p:nvSpPr>
          <p:spPr>
            <a:xfrm>
              <a:off x="3079548" y="4737865"/>
              <a:ext cx="6032902" cy="1200329"/>
            </a:xfrm>
            <a:prstGeom prst="rect">
              <a:avLst/>
            </a:prstGeom>
            <a:noFill/>
          </p:spPr>
          <p:txBody>
            <a:bodyPr wrap="square" rtlCol="0">
              <a:spAutoFit/>
            </a:bodyPr>
            <a:lstStyle/>
            <a:p>
              <a:pPr algn="ctr"/>
              <a:r>
                <a:rPr lang="en-US" sz="2400" dirty="0"/>
                <a:t>Click on the slider based on what you think the word sounded like, then press the Spacebar to continue.</a:t>
              </a:r>
            </a:p>
          </p:txBody>
        </p:sp>
      </p:grpSp>
    </p:spTree>
    <p:extLst>
      <p:ext uri="{BB962C8B-B14F-4D97-AF65-F5344CB8AC3E}">
        <p14:creationId xmlns:p14="http://schemas.microsoft.com/office/powerpoint/2010/main" val="140179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4A2DFA4-1F45-8B3C-DDE1-A83103625F03}"/>
              </a:ext>
            </a:extLst>
          </p:cNvPr>
          <p:cNvGrpSpPr/>
          <p:nvPr/>
        </p:nvGrpSpPr>
        <p:grpSpPr>
          <a:xfrm>
            <a:off x="484094" y="663388"/>
            <a:ext cx="11331388" cy="5827059"/>
            <a:chOff x="484094" y="663388"/>
            <a:chExt cx="11331388" cy="5827059"/>
          </a:xfrm>
        </p:grpSpPr>
        <p:grpSp>
          <p:nvGrpSpPr>
            <p:cNvPr id="8" name="Group 7">
              <a:extLst>
                <a:ext uri="{FF2B5EF4-FFF2-40B4-BE49-F238E27FC236}">
                  <a16:creationId xmlns:a16="http://schemas.microsoft.com/office/drawing/2014/main" id="{519DB6AF-99A9-ADEB-BC62-EDBEC42BB466}"/>
                </a:ext>
              </a:extLst>
            </p:cNvPr>
            <p:cNvGrpSpPr/>
            <p:nvPr/>
          </p:nvGrpSpPr>
          <p:grpSpPr>
            <a:xfrm>
              <a:off x="484094" y="663388"/>
              <a:ext cx="11331388" cy="5827059"/>
              <a:chOff x="484094" y="663388"/>
              <a:chExt cx="11331388" cy="5827059"/>
            </a:xfrm>
          </p:grpSpPr>
          <p:cxnSp>
            <p:nvCxnSpPr>
              <p:cNvPr id="5" name="Straight Connector 4">
                <a:extLst>
                  <a:ext uri="{FF2B5EF4-FFF2-40B4-BE49-F238E27FC236}">
                    <a16:creationId xmlns:a16="http://schemas.microsoft.com/office/drawing/2014/main" id="{48D3EC28-2950-7839-9ADB-9049AD81BFB4}"/>
                  </a:ext>
                </a:extLst>
              </p:cNvPr>
              <p:cNvCxnSpPr>
                <a:cxnSpLocks/>
              </p:cNvCxnSpPr>
              <p:nvPr/>
            </p:nvCxnSpPr>
            <p:spPr>
              <a:xfrm>
                <a:off x="2878015" y="3516923"/>
                <a:ext cx="6435969"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2A7D0212-95BD-3433-1C9B-69D4775F2480}"/>
                  </a:ext>
                </a:extLst>
              </p:cNvPr>
              <p:cNvSpPr txBox="1"/>
              <p:nvPr/>
            </p:nvSpPr>
            <p:spPr>
              <a:xfrm>
                <a:off x="1110397" y="3105834"/>
                <a:ext cx="1172117" cy="646331"/>
              </a:xfrm>
              <a:prstGeom prst="rect">
                <a:avLst/>
              </a:prstGeom>
              <a:noFill/>
            </p:spPr>
            <p:txBody>
              <a:bodyPr wrap="none" rtlCol="0">
                <a:spAutoFit/>
              </a:bodyPr>
              <a:lstStyle/>
              <a:p>
                <a:pPr algn="ctr"/>
                <a:r>
                  <a:rPr lang="en-US" sz="3600" dirty="0"/>
                  <a:t>risen</a:t>
                </a:r>
              </a:p>
            </p:txBody>
          </p:sp>
          <p:sp>
            <p:nvSpPr>
              <p:cNvPr id="3" name="TextBox 2">
                <a:extLst>
                  <a:ext uri="{FF2B5EF4-FFF2-40B4-BE49-F238E27FC236}">
                    <a16:creationId xmlns:a16="http://schemas.microsoft.com/office/drawing/2014/main" id="{372DC601-F5BC-5826-626C-F2504D50DC82}"/>
                  </a:ext>
                </a:extLst>
              </p:cNvPr>
              <p:cNvSpPr txBox="1"/>
              <p:nvPr/>
            </p:nvSpPr>
            <p:spPr>
              <a:xfrm>
                <a:off x="9701031" y="3105833"/>
                <a:ext cx="1555362" cy="646331"/>
              </a:xfrm>
              <a:prstGeom prst="rect">
                <a:avLst/>
              </a:prstGeom>
              <a:noFill/>
            </p:spPr>
            <p:txBody>
              <a:bodyPr wrap="none" rtlCol="0">
                <a:spAutoFit/>
              </a:bodyPr>
              <a:lstStyle/>
              <a:p>
                <a:pPr algn="ctr"/>
                <a:r>
                  <a:rPr lang="en-US" sz="3600" dirty="0"/>
                  <a:t>reason</a:t>
                </a:r>
              </a:p>
            </p:txBody>
          </p:sp>
          <p:sp>
            <p:nvSpPr>
              <p:cNvPr id="4" name="Rectangle 3">
                <a:extLst>
                  <a:ext uri="{FF2B5EF4-FFF2-40B4-BE49-F238E27FC236}">
                    <a16:creationId xmlns:a16="http://schemas.microsoft.com/office/drawing/2014/main" id="{BD484007-1B01-E6AE-175C-6ED05661E52F}"/>
                  </a:ext>
                </a:extLst>
              </p:cNvPr>
              <p:cNvSpPr/>
              <p:nvPr/>
            </p:nvSpPr>
            <p:spPr>
              <a:xfrm>
                <a:off x="484094" y="663388"/>
                <a:ext cx="11331388" cy="58270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D4FAF7F-45B4-869C-28D3-8E2332B6B61A}"/>
                </a:ext>
              </a:extLst>
            </p:cNvPr>
            <p:cNvSpPr txBox="1"/>
            <p:nvPr/>
          </p:nvSpPr>
          <p:spPr>
            <a:xfrm>
              <a:off x="3079548" y="4737865"/>
              <a:ext cx="6032902" cy="1200329"/>
            </a:xfrm>
            <a:prstGeom prst="rect">
              <a:avLst/>
            </a:prstGeom>
            <a:noFill/>
          </p:spPr>
          <p:txBody>
            <a:bodyPr wrap="square" rtlCol="0">
              <a:spAutoFit/>
            </a:bodyPr>
            <a:lstStyle/>
            <a:p>
              <a:pPr algn="ctr"/>
              <a:r>
                <a:rPr lang="en-US" sz="2400" dirty="0"/>
                <a:t>Click on the slider based on what you think the word sounded like, then press the Spacebar to continue.</a:t>
              </a:r>
            </a:p>
          </p:txBody>
        </p:sp>
      </p:grpSp>
    </p:spTree>
    <p:extLst>
      <p:ext uri="{BB962C8B-B14F-4D97-AF65-F5344CB8AC3E}">
        <p14:creationId xmlns:p14="http://schemas.microsoft.com/office/powerpoint/2010/main" val="9267779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1116</TotalTime>
  <Words>8623</Words>
  <Application>Microsoft Macintosh PowerPoint</Application>
  <PresentationFormat>Widescreen</PresentationFormat>
  <Paragraphs>526</Paragraphs>
  <Slides>48</Slides>
  <Notes>25</Notes>
  <HiddenSlides>0</HiddenSlides>
  <MMClips>28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Google Sans</vt:lpstr>
      <vt:lpstr>Aptos</vt:lpstr>
      <vt:lpstr>Aptos Display</vt:lpstr>
      <vt:lpstr>Arial</vt:lpstr>
      <vt:lpstr>Cambria</vt:lpstr>
      <vt:lpstr>Menlo</vt:lpstr>
      <vt:lpstr>Times New Roman</vt:lpstr>
      <vt:lpstr>Office Theme</vt:lpstr>
      <vt:lpstr>Making continua with Praat</vt:lpstr>
      <vt:lpstr>Degree of categorization gradiency can be measured from visual analog scale (VAS) slope and response variability</vt:lpstr>
      <vt:lpstr>Some individuals respond more categorically, while others respond more gradiently</vt:lpstr>
      <vt:lpstr>More gradient categorization is typically associated with increased secondary cue integration in L1 speech perception</vt:lpstr>
      <vt:lpstr>Multiple cue integration, cue sensitivity, and perceptual flexibility is advantageous for learning novel L2 speech categories</vt:lpstr>
      <vt:lpstr>There may be a bidirectional relationship between gradient categorization and mutlilingualism, connected through perceptual flexibility </vt:lpstr>
      <vt:lpstr>Perceptual task: L1 and L2 VAS</vt:lpstr>
      <vt:lpstr>PowerPoint Presentation</vt:lpstr>
      <vt:lpstr>PowerPoint Presentation</vt:lpstr>
      <vt:lpstr>PowerPoint Presentation</vt:lpstr>
      <vt:lpstr>PowerPoint Presentation</vt:lpstr>
      <vt:lpstr>Overall considerations for synthesizing speech continua</vt:lpstr>
      <vt:lpstr>PSOLA (Pitch-Synchronous Overlap and Add)</vt:lpstr>
      <vt:lpstr>indent [d] vs. intent [t]</vt:lpstr>
      <vt:lpstr>indent [d] vs. intent [t]</vt:lpstr>
      <vt:lpstr>indent [d] vs. intent [t]</vt:lpstr>
      <vt:lpstr>reason [i] vs. risen [ɪ]</vt:lpstr>
      <vt:lpstr>reason [i] vs. risen [ɪ]</vt:lpstr>
      <vt:lpstr>reason [i] vs. risen [ɪ]</vt:lpstr>
      <vt:lpstr>reason [i] vs. risen [ɪ]</vt:lpstr>
      <vt:lpstr>reason [i] vs. risen [ɪ]</vt:lpstr>
      <vt:lpstr>reason [i] vs. risen [ɪ]</vt:lpstr>
      <vt:lpstr>kata [t] vs. katta [tː]</vt:lpstr>
      <vt:lpstr>kata [t] vs. katta [tː]</vt:lpstr>
      <vt:lpstr>kata [t] vs. katta [tː]</vt:lpstr>
      <vt:lpstr>kata [t] vs. katta [tː]</vt:lpstr>
      <vt:lpstr>kata [t] vs. katta [tː]</vt:lpstr>
      <vt:lpstr>toru [o] vs. tooru [oː]</vt:lpstr>
      <vt:lpstr>toru [o] vs. tooru [oː]</vt:lpstr>
      <vt:lpstr>toru [o] vs. tooru [oː]</vt:lpstr>
      <vt:lpstr>toru [o] vs. tooru [oː]</vt:lpstr>
      <vt:lpstr>toru [o] vs. tooru [oː]</vt:lpstr>
      <vt:lpstr>toru [o] vs. tooru [oː]</vt:lpstr>
      <vt:lpstr>toru [o] vs. tooru [oː]</vt:lpstr>
      <vt:lpstr>toru [o] as base word vs. tooru [oː] as base word</vt:lpstr>
      <vt:lpstr>toru [o] as base word vs. tooru [oː] as base word</vt:lpstr>
      <vt:lpstr>toru [o] as base word vs. tooru [oː] as base word</vt:lpstr>
      <vt:lpstr>dur-1</vt:lpstr>
      <vt:lpstr>dur-2</vt:lpstr>
      <vt:lpstr>dur-3</vt:lpstr>
      <vt:lpstr>dur-4</vt:lpstr>
      <vt:lpstr>dur-5</vt:lpstr>
      <vt:lpstr>dur-6</vt:lpstr>
      <vt:lpstr>dur-7</vt:lpstr>
      <vt:lpstr>toru [o] vs. tooru [oː]</vt:lpstr>
      <vt:lpstr>toru [o] vs. tooru [oː]</vt:lpstr>
      <vt:lpstr>Praat scripting resources</vt:lpstr>
      <vt:lpstr>Resources for synthesizing speech using other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Chisom Obiamalu Obasih</dc:creator>
  <cp:lastModifiedBy>Chisom Obiamalu Obasih</cp:lastModifiedBy>
  <cp:revision>11</cp:revision>
  <dcterms:created xsi:type="dcterms:W3CDTF">2025-03-17T04:32:08Z</dcterms:created>
  <dcterms:modified xsi:type="dcterms:W3CDTF">2025-04-08T04:33:51Z</dcterms:modified>
</cp:coreProperties>
</file>